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charts/chart9.xml" ContentType="application/vnd.openxmlformats-officedocument.drawingml.chart+xml"/>
  <Override PartName="/ppt/theme/themeOverride4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5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heme/themeOverride6.xml" ContentType="application/vnd.openxmlformats-officedocument.themeOverride+xml"/>
  <Override PartName="/ppt/notesSlides/notesSlide11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</p:sldMasterIdLst>
  <p:notesMasterIdLst>
    <p:notesMasterId r:id="rId40"/>
  </p:notesMasterIdLst>
  <p:sldIdLst>
    <p:sldId id="271" r:id="rId4"/>
    <p:sldId id="273" r:id="rId5"/>
    <p:sldId id="274" r:id="rId6"/>
    <p:sldId id="275" r:id="rId7"/>
    <p:sldId id="257" r:id="rId8"/>
    <p:sldId id="258" r:id="rId9"/>
    <p:sldId id="266" r:id="rId10"/>
    <p:sldId id="270" r:id="rId11"/>
    <p:sldId id="259" r:id="rId12"/>
    <p:sldId id="262" r:id="rId13"/>
    <p:sldId id="267" r:id="rId14"/>
    <p:sldId id="268" r:id="rId15"/>
    <p:sldId id="264" r:id="rId16"/>
    <p:sldId id="265" r:id="rId17"/>
    <p:sldId id="277" r:id="rId18"/>
    <p:sldId id="276" r:id="rId19"/>
    <p:sldId id="278" r:id="rId20"/>
    <p:sldId id="279" r:id="rId21"/>
    <p:sldId id="260" r:id="rId22"/>
    <p:sldId id="280" r:id="rId23"/>
    <p:sldId id="256" r:id="rId24"/>
    <p:sldId id="281" r:id="rId25"/>
    <p:sldId id="282" r:id="rId26"/>
    <p:sldId id="283" r:id="rId27"/>
    <p:sldId id="284" r:id="rId28"/>
    <p:sldId id="261" r:id="rId29"/>
    <p:sldId id="285" r:id="rId30"/>
    <p:sldId id="269" r:id="rId31"/>
    <p:sldId id="286" r:id="rId32"/>
    <p:sldId id="287" r:id="rId33"/>
    <p:sldId id="272" r:id="rId34"/>
    <p:sldId id="288" r:id="rId35"/>
    <p:sldId id="289" r:id="rId36"/>
    <p:sldId id="290" r:id="rId37"/>
    <p:sldId id="291" r:id="rId38"/>
    <p:sldId id="292" r:id="rId3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WS1319\Users\ZotovaAV\Desktop\&#1054;&#1041;&#1065;&#1040;&#1071;\&#1055;&#1056;&#1045;&#1047;&#1045;&#1053;&#1058;&#1040;&#1062;&#1048;&#1048;\&#1057;&#1086;&#1074;&#1077;&#1097;&#1072;&#1085;&#1080;&#1077;%20&#1052;&#1072;&#1083;&#1082;&#1086;&#1074;&#1072;%20&#1087;&#1086;%20&#1089;&#1077;&#1083;&#1100;&#1089;&#1082;&#1086;&#1084;&#1091;%20&#1093;&#1086;&#1079;&#1103;&#1081;&#1089;&#1090;&#1074;&#1091;\&#1059;&#1089;&#1083;&#1086;&#1074;&#1080;&#1103;%20&#1090;&#1088;&#1091;&#1076;&#1072;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5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WS1319\Users\ZotovaAV\Desktop\&#1054;&#1041;&#1065;&#1040;&#1071;\&#1055;&#1056;&#1045;&#1047;&#1045;&#1053;&#1058;&#1040;&#1062;&#1048;&#1048;\&#1057;&#1086;&#1074;&#1077;&#1097;&#1072;&#1085;&#1080;&#1077;%20&#1052;&#1072;&#1083;&#1082;&#1086;&#1074;&#1072;%20&#1087;&#1086;%20&#1089;&#1077;&#1083;&#1100;&#1089;&#1082;&#1086;&#1084;&#1091;%20&#1093;&#1086;&#1079;&#1103;&#1081;&#1089;&#1090;&#1074;&#1091;\&#1059;&#1089;&#1083;&#1086;&#1074;&#1080;&#1103;%20&#1090;&#1088;&#1091;&#1076;&#1072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&#1047;&#1072;&#1076;&#1072;&#1095;&#1080;\&#1057;&#1077;&#1085;&#1090;&#1103;&#1073;&#1088;&#1100;\&#1055;&#1088;&#1077;&#1079;&#1077;&#1085;&#1090;&#1072;&#1094;&#1080;&#1103;\&#1055;&#1088;&#1077;&#1079;&#1077;&#1085;&#1090;&#1072;&#1094;&#1080;&#1103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&#1047;&#1072;&#1076;&#1072;&#1095;&#1080;\&#1057;&#1077;&#1085;&#1090;&#1103;&#1073;&#1088;&#1100;\&#1055;&#1088;&#1077;&#1079;&#1077;&#1085;&#1090;&#1072;&#1094;&#1080;&#1103;\&#1055;&#1088;&#1077;&#1079;&#1077;&#1085;&#1090;&#1072;&#1094;&#1080;&#1103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&#1047;&#1072;&#1076;&#1072;&#1095;&#1080;\&#1057;&#1077;&#1085;&#1090;&#1103;&#1073;&#1088;&#1100;\&#1055;&#1088;&#1077;&#1079;&#1077;&#1085;&#1090;&#1072;&#1094;&#1080;&#1103;\&#1055;&#1088;&#1077;&#1079;&#1077;&#1085;&#1090;&#1072;&#1094;&#1080;&#1103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2;&#1086;&#1080;%20&#1076;&#1086;&#1082;&#1091;&#1084;&#1077;&#1085;&#1090;&#1099;\rab%20doc%20p\Zadaniya%202019\pisma\&#1055;&#1088;&#1077;&#1079;&#1077;&#1085;&#1090;&#1072;&#1094;&#1080;&#1103;%20&#1087;&#1086;%20&#1089;&#1077;&#1083;%20&#1093;&#1086;&#1079;\&#1055;&#1088;&#1077;&#1079;&#1077;&#1085;&#1090;&#1072;&#1094;&#1080;&#1103;.xlsx" TargetMode="External"/><Relationship Id="rId1" Type="http://schemas.openxmlformats.org/officeDocument/2006/relationships/themeOverride" Target="../theme/themeOverride6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&#1047;&#1072;&#1076;&#1072;&#1095;&#1080;\&#1057;&#1077;&#1085;&#1090;&#1103;&#1073;&#1088;&#1100;\&#1055;&#1088;&#1077;&#1079;&#1077;&#1085;&#1090;&#1072;&#1094;&#1080;&#1103;\&#1055;&#1088;&#1077;&#1079;&#1077;&#1085;&#1090;&#1072;&#1094;&#1080;&#1103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&#1047;&#1072;&#1076;&#1072;&#1095;&#1080;\&#1057;&#1077;&#1085;&#1090;&#1103;&#1073;&#1088;&#1100;\&#1055;&#1088;&#1077;&#1079;&#1077;&#1085;&#1090;&#1072;&#1094;&#1080;&#1103;\&#1055;&#1088;&#1077;&#1079;&#1077;&#1085;&#1090;&#1072;&#1094;&#1080;&#1103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&#1047;&#1072;&#1076;&#1072;&#1095;&#1080;\&#1057;&#1077;&#1085;&#1090;&#1103;&#1073;&#1088;&#1100;\&#1055;&#1088;&#1077;&#1079;&#1077;&#1085;&#1090;&#1072;&#1094;&#1080;&#1103;\&#1055;&#1088;&#1077;&#1079;&#1077;&#1085;&#1090;&#1072;&#1094;&#1080;&#110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&#1047;&#1072;&#1076;&#1072;&#1095;&#1080;\&#1057;&#1077;&#1085;&#1090;&#1103;&#1073;&#1088;&#1100;\&#1055;&#1088;&#1077;&#1079;&#1077;&#1085;&#1090;&#1072;&#1094;&#1080;&#1103;\&#1055;&#1088;&#1077;&#1079;&#1077;&#1085;&#1090;&#1072;&#1094;&#1080;&#1103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rab%20doc%20p\Zadaniya%202019\pisma\&#1055;&#1088;&#1077;&#1079;&#1077;&#1085;&#1090;&#1072;&#1094;&#1080;&#1103;%20&#1087;&#1086;%20&#1089;&#1077;&#1083;%20&#1093;&#1086;&#1079;\&#1055;&#1088;&#1077;&#1079;&#1077;&#1085;&#1090;&#1072;&#1094;&#1080;&#1103;2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rab%20doc%20p\Zadaniya%202019\pisma\&#1055;&#1088;&#1077;&#1079;&#1077;&#1085;&#1090;&#1072;&#1094;&#1080;&#1103;%20&#1087;&#1086;%20&#1089;&#1077;&#1083;%20&#1093;&#1086;&#1079;\&#1055;&#1088;&#1077;&#1079;&#1077;&#1085;&#1090;&#1072;&#1094;&#1080;&#1103;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_romanenko\Documents\&#1092;&#1086;&#1088;&#1084;&#1072;%201%20(&#1088;&#1072;&#1089;&#1087;&#1088;&#1077;&#1076;&#1077;&#1083;&#1077;&#1085;&#1080;&#1077;%20&#1095;&#1080;&#1089;&#1083;&#1077;&#1085;&#1085;&#1086;&#1089;&#1090;&#1080;%20&#1088;&#1072;&#1073;&#1086;&#1090;&#1085;&#1080;&#1082;&#1086;&#1074;%20&#1087;&#1086;%20&#1088;&#1072;&#1079;&#1084;&#1077;&#1088;&#1072;&#1084;%20&#1079;&#1072;&#1088;&#1072;&#1073;&#1086;&#1090;&#1085;&#1086;&#1081;%20&#1087;&#1083;&#1072;&#1090;&#1099;)\&#1060;-1\&#1055;&#1088;&#1077;&#1079;&#1077;&#1085;&#1090;&#1072;&#1094;&#1080;&#1080;\&#1088;&#1072;&#1089;&#1087;&#1088;&#1077;&#1076;&#1077;&#1083;&#1077;&#1085;&#1080;&#1077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_romanenko\Documents\&#1092;&#1086;&#1088;&#1084;&#1072;%201%20(&#1088;&#1072;&#1089;&#1087;&#1088;&#1077;&#1076;&#1077;&#1083;&#1077;&#1085;&#1080;&#1077;%20&#1095;&#1080;&#1089;&#1083;&#1077;&#1085;&#1085;&#1086;&#1089;&#1090;&#1080;%20&#1088;&#1072;&#1073;&#1086;&#1090;&#1085;&#1080;&#1082;&#1086;&#1074;%20&#1087;&#1086;%20&#1088;&#1072;&#1079;&#1084;&#1077;&#1088;&#1072;&#1084;%20&#1079;&#1072;&#1088;&#1072;&#1073;&#1086;&#1090;&#1085;&#1086;&#1081;%20&#1087;&#1083;&#1072;&#1090;&#1099;)\&#1060;-1\&#1055;&#1088;&#1077;&#1079;&#1077;&#1085;&#1090;&#1072;&#1094;&#1080;&#1080;\&#1084;&#1077;&#1076;&#1080;&#1072;&#1085;&#1072;%20&#1089;&#1093;%2013-1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_romanenko\Documents\&#1092;&#1086;&#1088;&#1084;&#1072;%201%20(&#1088;&#1072;&#1089;&#1087;&#1088;&#1077;&#1076;&#1077;&#1083;&#1077;&#1085;&#1080;&#1077;%20&#1095;&#1080;&#1089;&#1083;&#1077;&#1085;&#1085;&#1086;&#1089;&#1090;&#1080;%20&#1088;&#1072;&#1073;&#1086;&#1090;&#1085;&#1080;&#1082;&#1086;&#1074;%20&#1087;&#1086;%20&#1088;&#1072;&#1079;&#1084;&#1077;&#1088;&#1072;&#1084;%20&#1079;&#1072;&#1088;&#1072;&#1073;&#1086;&#1090;&#1085;&#1086;&#1081;%20&#1087;&#1083;&#1072;&#1090;&#1099;)\&#1060;-1\&#1055;&#1088;&#1077;&#1079;&#1077;&#1085;&#1090;&#1072;&#1094;&#1080;&#1080;\&#1050;&#1086;&#1101;&#1092;&#1092;%20&#1092;&#1086;&#1085;&#1076;&#1086;&#1074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16419499552725E-2"/>
          <c:y val="1.3660658508780048E-3"/>
          <c:w val="0.90895469958635333"/>
          <c:h val="0.860772822627551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человек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5982486299251324E-5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/>
                      <a:t>1443,7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1E-43EA-AE9F-408AFDF56557}"/>
                </c:ext>
              </c:extLst>
            </c:dLbl>
            <c:dLbl>
              <c:idx val="1"/>
              <c:layout>
                <c:manualLayout>
                  <c:x val="2.99024614670291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1E-43EA-AE9F-408AFDF565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2014 г.</c:v>
                </c:pt>
                <c:pt idx="1">
                  <c:v>2015 г.</c:v>
                </c:pt>
                <c:pt idx="2">
                  <c:v>2016 г.</c:v>
                </c:pt>
                <c:pt idx="3">
                  <c:v>2017 г.</c:v>
                </c:pt>
                <c:pt idx="4">
                  <c:v>2018 г.</c:v>
                </c:pt>
              </c:strCache>
            </c:strRef>
          </c:cat>
          <c:val>
            <c:numRef>
              <c:f>Лист1!$B$2:$F$2</c:f>
              <c:numCache>
                <c:formatCode>0.0</c:formatCode>
                <c:ptCount val="5"/>
                <c:pt idx="0">
                  <c:v>1443.7270000000001</c:v>
                </c:pt>
                <c:pt idx="1">
                  <c:v>1428.6369999999999</c:v>
                </c:pt>
                <c:pt idx="2">
                  <c:v>1376.1980000000001</c:v>
                </c:pt>
                <c:pt idx="3">
                  <c:v>1352.306</c:v>
                </c:pt>
                <c:pt idx="4">
                  <c:v>1255.8979999999999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1E-43EA-AE9F-408AFDF565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4888320"/>
        <c:axId val="37224832"/>
      </c:barChart>
      <c:dateAx>
        <c:axId val="34888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7224832"/>
        <c:crossesAt val="650"/>
        <c:auto val="0"/>
        <c:lblOffset val="100"/>
        <c:baseTimeUnit val="days"/>
      </c:dateAx>
      <c:valAx>
        <c:axId val="37224832"/>
        <c:scaling>
          <c:orientation val="minMax"/>
          <c:min val="650"/>
        </c:scaling>
        <c:delete val="1"/>
        <c:axPos val="l"/>
        <c:numFmt formatCode="0.0" sourceLinked="1"/>
        <c:majorTickMark val="out"/>
        <c:minorTickMark val="none"/>
        <c:tickLblPos val="nextTo"/>
        <c:crossAx val="34888320"/>
        <c:crosses val="autoZero"/>
        <c:crossBetween val="between"/>
      </c:valAx>
      <c:spPr>
        <a:solidFill>
          <a:schemeClr val="lt1"/>
        </a:solidFill>
        <a:ln w="25400" cap="flat" cmpd="sng" algn="ctr">
          <a:noFill/>
          <a:prstDash val="solid"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36861747871636"/>
          <c:y val="3.4253874472428704E-2"/>
          <c:w val="0.8031184646036752"/>
          <c:h val="0.891373175633380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Лист2!$B$18</c:f>
              <c:strCache>
                <c:ptCount val="1"/>
                <c:pt idx="0">
                  <c:v>Всего по обследуемым видам экономической деятельности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3625-48FC-B975-12198E9A1785}"/>
              </c:ext>
            </c:extLst>
          </c:dPt>
          <c:dLbls>
            <c:dLbl>
              <c:idx val="0"/>
              <c:layout>
                <c:manualLayout>
                  <c:x val="2.6630974958090175E-2"/>
                  <c:y val="-3.2783683757360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25-48FC-B975-12198E9A1785}"/>
                </c:ext>
              </c:extLst>
            </c:dLbl>
            <c:dLbl>
              <c:idx val="1"/>
              <c:layout>
                <c:manualLayout>
                  <c:x val="2.0220197583187407E-2"/>
                  <c:y val="1.44189708087990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25-48FC-B975-12198E9A1785}"/>
                </c:ext>
              </c:extLst>
            </c:dLbl>
            <c:dLbl>
              <c:idx val="2"/>
              <c:layout>
                <c:manualLayout>
                  <c:x val="1.8785092065325259E-2"/>
                  <c:y val="3.30866014887234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25-48FC-B975-12198E9A1785}"/>
                </c:ext>
              </c:extLst>
            </c:dLbl>
            <c:dLbl>
              <c:idx val="3"/>
              <c:layout>
                <c:manualLayout>
                  <c:x val="1.8275575690492551E-2"/>
                  <c:y val="-1.97039609742322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25-48FC-B975-12198E9A17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Лист2!$A$19:$A$22</c:f>
              <c:numCache>
                <c:formatCode>0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Лист2!$B$19:$B$22</c:f>
              <c:numCache>
                <c:formatCode>General</c:formatCode>
                <c:ptCount val="4"/>
                <c:pt idx="0">
                  <c:v>39.1</c:v>
                </c:pt>
                <c:pt idx="1">
                  <c:v>38.5</c:v>
                </c:pt>
                <c:pt idx="2">
                  <c:v>37.9</c:v>
                </c:pt>
                <c:pt idx="3">
                  <c:v>37.9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25-48FC-B975-12198E9A1785}"/>
            </c:ext>
          </c:extLst>
        </c:ser>
        <c:ser>
          <c:idx val="1"/>
          <c:order val="1"/>
          <c:tx>
            <c:strRef>
              <c:f>Лист2!$C$18</c:f>
              <c:strCache>
                <c:ptCount val="1"/>
                <c:pt idx="0">
                  <c:v>Растениеводство и животноводство, охота и предоставление соответствующих услуг в этих областях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2.0108275328692964E-2"/>
                  <c:y val="-3.242826304595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25-48FC-B975-12198E9A1785}"/>
                </c:ext>
              </c:extLst>
            </c:dLbl>
            <c:dLbl>
              <c:idx val="1"/>
              <c:layout>
                <c:manualLayout>
                  <c:x val="3.9340719693050016E-2"/>
                  <c:y val="-1.621434423952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25-48FC-B975-12198E9A1785}"/>
                </c:ext>
              </c:extLst>
            </c:dLbl>
            <c:dLbl>
              <c:idx val="2"/>
              <c:layout>
                <c:manualLayout>
                  <c:x val="3.9452529707895707E-2"/>
                  <c:y val="-1.3565550008332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25-48FC-B975-12198E9A1785}"/>
                </c:ext>
              </c:extLst>
            </c:dLbl>
            <c:dLbl>
              <c:idx val="3"/>
              <c:layout>
                <c:manualLayout>
                  <c:x val="3.4700225487736484E-2"/>
                  <c:y val="-1.0648990389956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25-48FC-B975-12198E9A17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Лист2!$A$19:$A$22</c:f>
              <c:numCache>
                <c:formatCode>0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Лист2!$C$19:$C$22</c:f>
              <c:numCache>
                <c:formatCode>General</c:formatCode>
                <c:ptCount val="4"/>
                <c:pt idx="0">
                  <c:v>29.6</c:v>
                </c:pt>
                <c:pt idx="1">
                  <c:v>30.8</c:v>
                </c:pt>
                <c:pt idx="2">
                  <c:v>31.6</c:v>
                </c:pt>
                <c:pt idx="3">
                  <c:v>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25-48FC-B975-12198E9A17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016320"/>
        <c:axId val="41018112"/>
      </c:barChart>
      <c:catAx>
        <c:axId val="4101632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1018112"/>
        <c:crosses val="autoZero"/>
        <c:auto val="1"/>
        <c:lblAlgn val="ctr"/>
        <c:lblOffset val="100"/>
        <c:noMultiLvlLbl val="0"/>
      </c:catAx>
      <c:valAx>
        <c:axId val="41018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1016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46354424563077"/>
          <c:y val="6.9933697843096804E-2"/>
          <c:w val="0.85151528470946591"/>
          <c:h val="0.74886718935991237"/>
        </c:manualLayout>
      </c:layout>
      <c:lineChart>
        <c:grouping val="standard"/>
        <c:varyColors val="0"/>
        <c:ser>
          <c:idx val="0"/>
          <c:order val="0"/>
          <c:tx>
            <c:strRef>
              <c:f>Лист2!$B$2</c:f>
              <c:strCache>
                <c:ptCount val="1"/>
                <c:pt idx="0">
                  <c:v>Всего по обследуемым видам экономической деятельности</c:v>
                </c:pt>
              </c:strCache>
            </c:strRef>
          </c:tx>
          <c:spPr>
            <a:ln w="34925"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pPr>
              <a:ln w="38100"/>
            </c:spPr>
          </c:marker>
          <c:dPt>
            <c:idx val="0"/>
            <c:bubble3D val="0"/>
            <c:spPr>
              <a:ln w="34925">
                <a:solidFill>
                  <a:srgbClr val="1F497D">
                    <a:lumMod val="60000"/>
                    <a:lumOff val="40000"/>
                  </a:srgb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0B0C-4200-9017-2F5152BFDCA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/>
                      <a:t>5069</a:t>
                    </a:r>
                    <a:r>
                      <a:rPr lang="ru-RU" sz="1400" b="1"/>
                      <a:t>,4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0C-4200-9017-2F5152BFDCA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/>
                      <a:t>4936</a:t>
                    </a:r>
                    <a:r>
                      <a:rPr lang="ru-RU" sz="1400" b="1"/>
                      <a:t>,9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0C-4200-9017-2F5152BFDCA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 b="1" dirty="0"/>
                      <a:t>4923</a:t>
                    </a:r>
                    <a:r>
                      <a:rPr lang="ru-RU" sz="1400" b="1" dirty="0"/>
                      <a:t>,4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0C-4200-9017-2F5152BFDCA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 b="1"/>
                      <a:t>4883</a:t>
                    </a:r>
                    <a:r>
                      <a:rPr lang="ru-RU" sz="1400" b="1"/>
                      <a:t>,2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0C-4200-9017-2F5152BFDCAC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Лист2!$A$3:$A$6</c:f>
              <c:numCache>
                <c:formatCode>0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Лист2!$B$3:$B$6</c:f>
              <c:numCache>
                <c:formatCode>General</c:formatCode>
                <c:ptCount val="4"/>
                <c:pt idx="0">
                  <c:v>5069358</c:v>
                </c:pt>
                <c:pt idx="1">
                  <c:v>4936948</c:v>
                </c:pt>
                <c:pt idx="2">
                  <c:v>4923482</c:v>
                </c:pt>
                <c:pt idx="3">
                  <c:v>4883207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B0C-4200-9017-2F5152BFDCAC}"/>
            </c:ext>
          </c:extLst>
        </c:ser>
        <c:ser>
          <c:idx val="1"/>
          <c:order val="1"/>
          <c:tx>
            <c:strRef>
              <c:f>Лист2!$C$2</c:f>
              <c:strCache>
                <c:ptCount val="1"/>
                <c:pt idx="0">
                  <c:v>Растениеводство и животноводство, охота и предоставление соответствующих услуг в этих областях</c:v>
                </c:pt>
              </c:strCache>
            </c:strRef>
          </c:tx>
          <c:spPr>
            <a:ln w="34925">
              <a:solidFill>
                <a:srgbClr val="C00000"/>
              </a:solidFill>
            </a:ln>
          </c:spPr>
          <c:marker>
            <c:symbol val="circle"/>
            <c:size val="8"/>
            <c:spPr>
              <a:solidFill>
                <a:srgbClr val="C00000"/>
              </a:solidFill>
              <a:ln w="34925">
                <a:solidFill>
                  <a:srgbClr val="C00000"/>
                </a:solidFill>
              </a:ln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/>
                      <a:t>259</a:t>
                    </a:r>
                    <a:r>
                      <a:rPr lang="ru-RU" sz="1400" b="1"/>
                      <a:t>,3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0C-4200-9017-2F5152BFDCA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/>
                      <a:t>289</a:t>
                    </a:r>
                    <a:r>
                      <a:rPr lang="ru-RU" sz="1400" b="1"/>
                      <a:t>,7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0C-4200-9017-2F5152BFDCA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 b="1"/>
                      <a:t>269</a:t>
                    </a:r>
                    <a:r>
                      <a:rPr lang="ru-RU" sz="1400" b="1"/>
                      <a:t>,3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B0C-4200-9017-2F5152BFDCA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 b="1"/>
                      <a:t>263</a:t>
                    </a:r>
                    <a:r>
                      <a:rPr lang="ru-RU" sz="1400" b="1"/>
                      <a:t>,9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B0C-4200-9017-2F5152BFDC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Лист2!$A$3:$A$6</c:f>
              <c:numCache>
                <c:formatCode>0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Лист2!$C$3:$C$6</c:f>
              <c:numCache>
                <c:formatCode>General</c:formatCode>
                <c:ptCount val="4"/>
                <c:pt idx="0">
                  <c:v>259288</c:v>
                </c:pt>
                <c:pt idx="1">
                  <c:v>289693</c:v>
                </c:pt>
                <c:pt idx="2">
                  <c:v>269304</c:v>
                </c:pt>
                <c:pt idx="3">
                  <c:v>263861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B0C-4200-9017-2F5152BFD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937728"/>
        <c:axId val="40992768"/>
      </c:lineChart>
      <c:catAx>
        <c:axId val="4093772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40992768"/>
        <c:crosses val="autoZero"/>
        <c:auto val="1"/>
        <c:lblAlgn val="ctr"/>
        <c:lblOffset val="100"/>
        <c:noMultiLvlLbl val="0"/>
      </c:catAx>
      <c:valAx>
        <c:axId val="40992768"/>
        <c:scaling>
          <c:orientation val="minMax"/>
        </c:scaling>
        <c:delete val="0"/>
        <c:axPos val="l"/>
        <c:majorGridlines>
          <c:spPr>
            <a:ln>
              <a:solidFill>
                <a:schemeClr val="accent1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crossAx val="40937728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b="0"/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771994409789681E-2"/>
          <c:y val="3.8711714382982459E-2"/>
          <c:w val="0.61079510515730984"/>
          <c:h val="0.891373175633380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Лист2!$B$30</c:f>
              <c:strCache>
                <c:ptCount val="1"/>
                <c:pt idx="0">
                  <c:v>Всего по обследуемым видам экономической деятельности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F1E-4EAC-B3B9-B0846D5F7E4C}"/>
              </c:ext>
            </c:extLst>
          </c:dPt>
          <c:dLbls>
            <c:dLbl>
              <c:idx val="0"/>
              <c:layout>
                <c:manualLayout>
                  <c:x val="1.7014694508894045E-2"/>
                  <c:y val="-7.98168368394566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F1E-4EAC-B3B9-B0846D5F7E4C}"/>
                </c:ext>
              </c:extLst>
            </c:dLbl>
            <c:dLbl>
              <c:idx val="1"/>
              <c:layout>
                <c:manualLayout>
                  <c:x val="1.7014694508894045E-2"/>
                  <c:y val="-1.7848407376317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F1E-4EAC-B3B9-B0846D5F7E4C}"/>
                </c:ext>
              </c:extLst>
            </c:dLbl>
            <c:dLbl>
              <c:idx val="2"/>
              <c:layout>
                <c:manualLayout>
                  <c:x val="1.2374323279195725E-2"/>
                  <c:y val="-2.1493371293728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1E-4EAC-B3B9-B0846D5F7E4C}"/>
                </c:ext>
              </c:extLst>
            </c:dLbl>
            <c:dLbl>
              <c:idx val="3"/>
              <c:layout>
                <c:manualLayout>
                  <c:x val="2.1937840239973336E-2"/>
                  <c:y val="-2.9085705876734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F1E-4EAC-B3B9-B0846D5F7E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Лист2!$A$31:$A$34</c:f>
              <c:numCache>
                <c:formatCode>0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Лист2!$B$31:$B$34</c:f>
              <c:numCache>
                <c:formatCode>General</c:formatCode>
                <c:ptCount val="4"/>
                <c:pt idx="0">
                  <c:v>7646</c:v>
                </c:pt>
                <c:pt idx="1">
                  <c:v>8231</c:v>
                </c:pt>
                <c:pt idx="2">
                  <c:v>8829</c:v>
                </c:pt>
                <c:pt idx="3">
                  <c:v>9787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1E-4EAC-B3B9-B0846D5F7E4C}"/>
            </c:ext>
          </c:extLst>
        </c:ser>
        <c:ser>
          <c:idx val="1"/>
          <c:order val="1"/>
          <c:tx>
            <c:strRef>
              <c:f>Лист2!$C$30</c:f>
              <c:strCache>
                <c:ptCount val="1"/>
                <c:pt idx="0">
                  <c:v>Растениеводство и животноводство, охота и предоставление соответствующих услуг в этих областях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2.0108275328692964E-2"/>
                  <c:y val="-3.242826304595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F1E-4EAC-B3B9-B0846D5F7E4C}"/>
                </c:ext>
              </c:extLst>
            </c:dLbl>
            <c:dLbl>
              <c:idx val="1"/>
              <c:layout>
                <c:manualLayout>
                  <c:x val="2.0108275328692964E-2"/>
                  <c:y val="-1.6214025131738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1E-4EAC-B3B9-B0846D5F7E4C}"/>
                </c:ext>
              </c:extLst>
            </c:dLbl>
            <c:dLbl>
              <c:idx val="2"/>
              <c:layout>
                <c:manualLayout>
                  <c:x val="1.701469450889399E-2"/>
                  <c:y val="-1.0809350087825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F1E-4EAC-B3B9-B0846D5F7E4C}"/>
                </c:ext>
              </c:extLst>
            </c:dLbl>
            <c:dLbl>
              <c:idx val="3"/>
              <c:layout>
                <c:manualLayout>
                  <c:x val="2.6691352475987515E-2"/>
                  <c:y val="-2.5104910370582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F1E-4EAC-B3B9-B0846D5F7E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Лист2!$A$31:$A$34</c:f>
              <c:numCache>
                <c:formatCode>0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Лист2!$C$31:$C$34</c:f>
              <c:numCache>
                <c:formatCode>General</c:formatCode>
                <c:ptCount val="4"/>
                <c:pt idx="0">
                  <c:v>2896</c:v>
                </c:pt>
                <c:pt idx="1">
                  <c:v>3339</c:v>
                </c:pt>
                <c:pt idx="2">
                  <c:v>3829</c:v>
                </c:pt>
                <c:pt idx="3" formatCode="0">
                  <c:v>4941.2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F1E-4EAC-B3B9-B0846D5F7E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120512"/>
        <c:axId val="41122048"/>
      </c:barChart>
      <c:catAx>
        <c:axId val="4112051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1122048"/>
        <c:crosses val="autoZero"/>
        <c:auto val="1"/>
        <c:lblAlgn val="ctr"/>
        <c:lblOffset val="100"/>
        <c:noMultiLvlLbl val="0"/>
      </c:catAx>
      <c:valAx>
        <c:axId val="41122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1120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400427730252197"/>
          <c:y val="0.47095522524787692"/>
          <c:w val="0.19236057104766138"/>
          <c:h val="0.44091543434745067"/>
        </c:manualLayout>
      </c:layout>
      <c:overlay val="0"/>
      <c:txPr>
        <a:bodyPr/>
        <a:lstStyle/>
        <a:p>
          <a:pPr rtl="0">
            <a:defRPr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Всего</c:v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'2'!$AW$4:$AW$8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'2'!$AX$4:$AX$8</c:f>
              <c:numCache>
                <c:formatCode>0.0</c:formatCode>
                <c:ptCount val="5"/>
                <c:pt idx="0">
                  <c:v>65.329578816703219</c:v>
                </c:pt>
                <c:pt idx="1">
                  <c:v>65.289051109240376</c:v>
                </c:pt>
                <c:pt idx="2">
                  <c:v>65.676350427765527</c:v>
                </c:pt>
                <c:pt idx="3">
                  <c:v>65.484850970271481</c:v>
                </c:pt>
                <c:pt idx="4">
                  <c:v>65.575269826431978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F1-4A55-86DB-9792A6382A79}"/>
            </c:ext>
          </c:extLst>
        </c:ser>
        <c:ser>
          <c:idx val="1"/>
          <c:order val="1"/>
          <c:tx>
            <c:v>Город</c:v>
          </c:tx>
          <c:spPr>
            <a:ln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'2'!$AW$4:$AW$8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'2'!$BA$4:$BA$8</c:f>
              <c:numCache>
                <c:formatCode>0.0</c:formatCode>
                <c:ptCount val="5"/>
                <c:pt idx="0">
                  <c:v>66.909744005557599</c:v>
                </c:pt>
                <c:pt idx="1">
                  <c:v>66.8177314751957</c:v>
                </c:pt>
                <c:pt idx="2">
                  <c:v>67.32447980777647</c:v>
                </c:pt>
                <c:pt idx="3">
                  <c:v>67.389487991671928</c:v>
                </c:pt>
                <c:pt idx="4">
                  <c:v>67.537636484344446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F1-4A55-86DB-9792A6382A79}"/>
            </c:ext>
          </c:extLst>
        </c:ser>
        <c:ser>
          <c:idx val="2"/>
          <c:order val="2"/>
          <c:tx>
            <c:v>Село</c:v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'2'!$AW$4:$AW$8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'2'!$BD$4:$BD$8</c:f>
              <c:numCache>
                <c:formatCode>0.0</c:formatCode>
                <c:ptCount val="5"/>
                <c:pt idx="0">
                  <c:v>60.55341105103534</c:v>
                </c:pt>
                <c:pt idx="1">
                  <c:v>60.664200066390258</c:v>
                </c:pt>
                <c:pt idx="2">
                  <c:v>60.701642102853</c:v>
                </c:pt>
                <c:pt idx="3">
                  <c:v>59.725174959090758</c:v>
                </c:pt>
                <c:pt idx="4">
                  <c:v>59.633313094026938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F1-4A55-86DB-9792A6382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409536"/>
        <c:axId val="41415424"/>
      </c:lineChart>
      <c:catAx>
        <c:axId val="4140953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41415424"/>
        <c:crosses val="autoZero"/>
        <c:auto val="1"/>
        <c:lblAlgn val="ctr"/>
        <c:lblOffset val="100"/>
        <c:noMultiLvlLbl val="0"/>
      </c:catAx>
      <c:valAx>
        <c:axId val="41415424"/>
        <c:scaling>
          <c:orientation val="minMax"/>
          <c:min val="58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414095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Мужчины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Всего</c:v>
          </c:tx>
          <c:dLbls>
            <c:dLbl>
              <c:idx val="0"/>
              <c:layout>
                <c:manualLayout>
                  <c:x val="-9.8765432098765656E-3"/>
                  <c:y val="-6.2378154875462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5F-443E-99C6-AFB29A05B765}"/>
                </c:ext>
              </c:extLst>
            </c:dLbl>
            <c:dLbl>
              <c:idx val="1"/>
              <c:layout>
                <c:manualLayout>
                  <c:x val="-1.2345679012345678E-2"/>
                  <c:y val="-6.2378154875462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5F-443E-99C6-AFB29A05B765}"/>
                </c:ext>
              </c:extLst>
            </c:dLbl>
            <c:dLbl>
              <c:idx val="2"/>
              <c:layout>
                <c:manualLayout>
                  <c:x val="-1.2345679012345678E-2"/>
                  <c:y val="-4.6783616156596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5F-443E-99C6-AFB29A05B765}"/>
                </c:ext>
              </c:extLst>
            </c:dLbl>
            <c:dLbl>
              <c:idx val="3"/>
              <c:layout>
                <c:manualLayout>
                  <c:x val="-2.4691358024692264E-3"/>
                  <c:y val="-4.6783616156597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5F-443E-99C6-AFB29A05B765}"/>
                </c:ext>
              </c:extLst>
            </c:dLbl>
            <c:dLbl>
              <c:idx val="4"/>
              <c:layout>
                <c:manualLayout>
                  <c:x val="0"/>
                  <c:y val="-2.0792718291820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5F-443E-99C6-AFB29A05B76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'2'!$AW$4:$AW$8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'2'!$AY$4:$AY$8</c:f>
              <c:numCache>
                <c:formatCode>0.0</c:formatCode>
                <c:ptCount val="5"/>
                <c:pt idx="0">
                  <c:v>70.994221795813388</c:v>
                </c:pt>
                <c:pt idx="1">
                  <c:v>71.132721751400695</c:v>
                </c:pt>
                <c:pt idx="2">
                  <c:v>71.56930163882113</c:v>
                </c:pt>
                <c:pt idx="3">
                  <c:v>71.51768129155019</c:v>
                </c:pt>
                <c:pt idx="4">
                  <c:v>71.679663423946423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85F-443E-99C6-AFB29A05B765}"/>
            </c:ext>
          </c:extLst>
        </c:ser>
        <c:ser>
          <c:idx val="1"/>
          <c:order val="1"/>
          <c:tx>
            <c:v>Сельская местность</c:v>
          </c:tx>
          <c:dLbls>
            <c:dLbl>
              <c:idx val="0"/>
              <c:layout>
                <c:manualLayout>
                  <c:x val="-2.2633483392035541E-17"/>
                  <c:y val="3.1189077437731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5F-443E-99C6-AFB29A05B765}"/>
                </c:ext>
              </c:extLst>
            </c:dLbl>
            <c:dLbl>
              <c:idx val="1"/>
              <c:layout>
                <c:manualLayout>
                  <c:x val="-2.4691358024691809E-3"/>
                  <c:y val="3.1189077437731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5F-443E-99C6-AFB29A05B765}"/>
                </c:ext>
              </c:extLst>
            </c:dLbl>
            <c:dLbl>
              <c:idx val="2"/>
              <c:layout>
                <c:manualLayout>
                  <c:x val="-2.4691358024692264E-3"/>
                  <c:y val="-2.5990897864776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5F-443E-99C6-AFB29A05B765}"/>
                </c:ext>
              </c:extLst>
            </c:dLbl>
            <c:dLbl>
              <c:idx val="3"/>
              <c:layout>
                <c:manualLayout>
                  <c:x val="-7.4074074074074979E-3"/>
                  <c:y val="-6.23781548754627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5F-443E-99C6-AFB29A05B76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'2'!$AW$4:$AW$8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'2'!$BE$4:$BE$8</c:f>
              <c:numCache>
                <c:formatCode>0.0</c:formatCode>
                <c:ptCount val="5"/>
                <c:pt idx="0">
                  <c:v>66.394466582585423</c:v>
                </c:pt>
                <c:pt idx="1">
                  <c:v>66.748716493178179</c:v>
                </c:pt>
                <c:pt idx="2">
                  <c:v>67.051759449341588</c:v>
                </c:pt>
                <c:pt idx="3">
                  <c:v>66.11940866625369</c:v>
                </c:pt>
                <c:pt idx="4">
                  <c:v>66.240099419901341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85F-443E-99C6-AFB29A05B7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524224"/>
        <c:axId val="41526016"/>
      </c:lineChart>
      <c:catAx>
        <c:axId val="4152422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crossAx val="41526016"/>
        <c:crosses val="autoZero"/>
        <c:auto val="1"/>
        <c:lblAlgn val="ctr"/>
        <c:lblOffset val="100"/>
        <c:noMultiLvlLbl val="0"/>
      </c:catAx>
      <c:valAx>
        <c:axId val="41526016"/>
        <c:scaling>
          <c:orientation val="minMax"/>
          <c:min val="65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crossAx val="41524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Женщины</a:t>
            </a:r>
          </a:p>
        </c:rich>
      </c:tx>
      <c:layout>
        <c:manualLayout>
          <c:xMode val="edge"/>
          <c:yMode val="edge"/>
          <c:x val="0.6988217784230871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4296289875837556"/>
          <c:y val="0.10017058289819648"/>
          <c:w val="0.43955915817782698"/>
          <c:h val="0.71718559048994557"/>
        </c:manualLayout>
      </c:layout>
      <c:lineChart>
        <c:grouping val="standard"/>
        <c:varyColors val="0"/>
        <c:ser>
          <c:idx val="0"/>
          <c:order val="0"/>
          <c:tx>
            <c:v>Всего</c:v>
          </c:tx>
          <c:dLbls>
            <c:dLbl>
              <c:idx val="0"/>
              <c:layout>
                <c:manualLayout>
                  <c:x val="-9.8765432098765656E-3"/>
                  <c:y val="-6.2378154875462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3E-4A39-885E-7E4F339274D7}"/>
                </c:ext>
              </c:extLst>
            </c:dLbl>
            <c:dLbl>
              <c:idx val="1"/>
              <c:layout>
                <c:manualLayout>
                  <c:x val="-1.2345679012345678E-2"/>
                  <c:y val="-6.2378154875462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3E-4A39-885E-7E4F339274D7}"/>
                </c:ext>
              </c:extLst>
            </c:dLbl>
            <c:dLbl>
              <c:idx val="2"/>
              <c:layout>
                <c:manualLayout>
                  <c:x val="-1.2345679012345678E-2"/>
                  <c:y val="-4.6783616156596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3E-4A39-885E-7E4F339274D7}"/>
                </c:ext>
              </c:extLst>
            </c:dLbl>
            <c:dLbl>
              <c:idx val="3"/>
              <c:layout>
                <c:manualLayout>
                  <c:x val="-2.4691358024692264E-3"/>
                  <c:y val="-4.6783616156597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3E-4A39-885E-7E4F339274D7}"/>
                </c:ext>
              </c:extLst>
            </c:dLbl>
            <c:dLbl>
              <c:idx val="4"/>
              <c:layout>
                <c:manualLayout>
                  <c:x val="0"/>
                  <c:y val="-2.0792718291820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3E-4A39-885E-7E4F339274D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'2'!$AW$4:$AW$8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'2'!$AZ$4:$AZ$8</c:f>
              <c:numCache>
                <c:formatCode>0.0</c:formatCode>
                <c:ptCount val="5"/>
                <c:pt idx="0">
                  <c:v>60.2889053763693</c:v>
                </c:pt>
                <c:pt idx="1">
                  <c:v>60.079946790920275</c:v>
                </c:pt>
                <c:pt idx="2">
                  <c:v>60.417576655625282</c:v>
                </c:pt>
                <c:pt idx="3">
                  <c:v>60.113772157359541</c:v>
                </c:pt>
                <c:pt idx="4">
                  <c:v>60.154681661067173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43E-4A39-885E-7E4F339274D7}"/>
            </c:ext>
          </c:extLst>
        </c:ser>
        <c:ser>
          <c:idx val="1"/>
          <c:order val="1"/>
          <c:tx>
            <c:v>Сельская местность</c:v>
          </c:tx>
          <c:dLbls>
            <c:dLbl>
              <c:idx val="0"/>
              <c:layout>
                <c:manualLayout>
                  <c:x val="-2.4691358024691358E-3"/>
                  <c:y val="-4.6783616156596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43E-4A39-885E-7E4F339274D7}"/>
                </c:ext>
              </c:extLst>
            </c:dLbl>
            <c:dLbl>
              <c:idx val="1"/>
              <c:layout>
                <c:manualLayout>
                  <c:x val="0"/>
                  <c:y val="-5.1981795729552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43E-4A39-885E-7E4F339274D7}"/>
                </c:ext>
              </c:extLst>
            </c:dLbl>
            <c:dLbl>
              <c:idx val="2"/>
              <c:layout>
                <c:manualLayout>
                  <c:x val="0"/>
                  <c:y val="-5.1981795729552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43E-4A39-885E-7E4F339274D7}"/>
                </c:ext>
              </c:extLst>
            </c:dLbl>
            <c:dLbl>
              <c:idx val="3"/>
              <c:layout>
                <c:manualLayout>
                  <c:x val="-2.4691358024692264E-3"/>
                  <c:y val="-4.6783616156596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43E-4A39-885E-7E4F339274D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'2'!$AW$4:$AW$8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'2'!$BF$4:$BF$8</c:f>
              <c:numCache>
                <c:formatCode>0.0</c:formatCode>
                <c:ptCount val="5"/>
                <c:pt idx="0">
                  <c:v>54.879611401184349</c:v>
                </c:pt>
                <c:pt idx="1">
                  <c:v>54.728749939679822</c:v>
                </c:pt>
                <c:pt idx="2">
                  <c:v>54.488624318621362</c:v>
                </c:pt>
                <c:pt idx="3">
                  <c:v>53.461497404984783</c:v>
                </c:pt>
                <c:pt idx="4">
                  <c:v>53.161252056644095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43E-4A39-885E-7E4F339274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596800"/>
        <c:axId val="41598336"/>
      </c:lineChart>
      <c:catAx>
        <c:axId val="4159680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crossAx val="41598336"/>
        <c:crosses val="autoZero"/>
        <c:auto val="1"/>
        <c:lblAlgn val="ctr"/>
        <c:lblOffset val="100"/>
        <c:noMultiLvlLbl val="0"/>
      </c:catAx>
      <c:valAx>
        <c:axId val="41598336"/>
        <c:scaling>
          <c:orientation val="minMax"/>
          <c:min val="50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crossAx val="4159680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'2'!$Q$12</c:f>
              <c:strCache>
                <c:ptCount val="1"/>
                <c:pt idx="0">
                  <c:v>Всего</c:v>
                </c:pt>
              </c:strCache>
            </c:strRef>
          </c:tx>
          <c:spPr>
            <a:ln w="50800"/>
          </c:spP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'2'!$P$13:$P$17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'2'!$Q$13:$Q$17</c:f>
              <c:numCache>
                <c:formatCode>0\,0</c:formatCode>
                <c:ptCount val="5"/>
                <c:pt idx="0">
                  <c:v>5.1563773833495672</c:v>
                </c:pt>
                <c:pt idx="1">
                  <c:v>5.5673887492274083</c:v>
                </c:pt>
                <c:pt idx="2">
                  <c:v>5.5371956847668162</c:v>
                </c:pt>
                <c:pt idx="3">
                  <c:v>5.2116655177877442</c:v>
                </c:pt>
                <c:pt idx="4">
                  <c:v>4.8110724195386716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92-4D9A-BD47-33DF139F16CE}"/>
            </c:ext>
          </c:extLst>
        </c:ser>
        <c:ser>
          <c:idx val="3"/>
          <c:order val="1"/>
          <c:tx>
            <c:strRef>
              <c:f>'2'!$T$12</c:f>
              <c:strCache>
                <c:ptCount val="1"/>
                <c:pt idx="0">
                  <c:v>Город</c:v>
                </c:pt>
              </c:strCache>
            </c:strRef>
          </c:tx>
          <c:spPr>
            <a:ln w="50800"/>
          </c:spP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'2'!$P$13:$P$17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'2'!$T$13:$T$17</c:f>
              <c:numCache>
                <c:formatCode>0\,0</c:formatCode>
                <c:ptCount val="5"/>
                <c:pt idx="0">
                  <c:v>4.3119515400493826</c:v>
                </c:pt>
                <c:pt idx="1">
                  <c:v>4.8336317410813781</c:v>
                </c:pt>
                <c:pt idx="2">
                  <c:v>4.791651222122387</c:v>
                </c:pt>
                <c:pt idx="3">
                  <c:v>4.3548026969647289</c:v>
                </c:pt>
                <c:pt idx="4">
                  <c:v>4.0531097664309677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92-4D9A-BD47-33DF139F16CE}"/>
            </c:ext>
          </c:extLst>
        </c:ser>
        <c:ser>
          <c:idx val="4"/>
          <c:order val="2"/>
          <c:tx>
            <c:strRef>
              <c:f>'2'!$U$12</c:f>
              <c:strCache>
                <c:ptCount val="1"/>
                <c:pt idx="0">
                  <c:v>Село</c:v>
                </c:pt>
              </c:strCache>
            </c:strRef>
          </c:tx>
          <c:spPr>
            <a:ln w="50800"/>
          </c:spP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'2'!$P$13:$P$17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'2'!$U$13:$U$17</c:f>
              <c:numCache>
                <c:formatCode>0\,0</c:formatCode>
                <c:ptCount val="5"/>
                <c:pt idx="0">
                  <c:v>7.8717199100822883</c:v>
                </c:pt>
                <c:pt idx="1">
                  <c:v>7.9328390663337309</c:v>
                </c:pt>
                <c:pt idx="2">
                  <c:v>7.9502658068203766</c:v>
                </c:pt>
                <c:pt idx="3">
                  <c:v>8.0232224402527059</c:v>
                </c:pt>
                <c:pt idx="4">
                  <c:v>7.3218064705122021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92-4D9A-BD47-33DF139F16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930752"/>
        <c:axId val="41932288"/>
      </c:lineChart>
      <c:catAx>
        <c:axId val="4193075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1932288"/>
        <c:crosses val="autoZero"/>
        <c:auto val="1"/>
        <c:lblAlgn val="ctr"/>
        <c:lblOffset val="100"/>
        <c:noMultiLvlLbl val="0"/>
      </c:catAx>
      <c:valAx>
        <c:axId val="4193228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19307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Мужчины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Всего</c:v>
          </c:tx>
          <c:dLbls>
            <c:dLbl>
              <c:idx val="0"/>
              <c:layout>
                <c:manualLayout>
                  <c:x val="-9.8765432098765656E-3"/>
                  <c:y val="-6.2378154875462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26-445E-85DB-CF27675BA63C}"/>
                </c:ext>
              </c:extLst>
            </c:dLbl>
            <c:dLbl>
              <c:idx val="1"/>
              <c:layout>
                <c:manualLayout>
                  <c:x val="-1.2345679012345678E-2"/>
                  <c:y val="-6.2378154875462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26-445E-85DB-CF27675BA63C}"/>
                </c:ext>
              </c:extLst>
            </c:dLbl>
            <c:dLbl>
              <c:idx val="2"/>
              <c:layout>
                <c:manualLayout>
                  <c:x val="-1.2345679012345678E-2"/>
                  <c:y val="-4.6783616156596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26-445E-85DB-CF27675BA63C}"/>
                </c:ext>
              </c:extLst>
            </c:dLbl>
            <c:dLbl>
              <c:idx val="3"/>
              <c:layout>
                <c:manualLayout>
                  <c:x val="-2.4691358024692264E-3"/>
                  <c:y val="-4.6783616156597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26-445E-85DB-CF27675BA63C}"/>
                </c:ext>
              </c:extLst>
            </c:dLbl>
            <c:dLbl>
              <c:idx val="4"/>
              <c:layout>
                <c:manualLayout>
                  <c:x val="0"/>
                  <c:y val="-2.0792718291820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26-445E-85DB-CF27675BA6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'2'!$AW$13:$AW$17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'2'!$AY$13:$AY$17</c:f>
              <c:numCache>
                <c:formatCode>0.0</c:formatCode>
                <c:ptCount val="5"/>
                <c:pt idx="0">
                  <c:v>5.4826821804070631</c:v>
                </c:pt>
                <c:pt idx="1">
                  <c:v>5.8229657912525781</c:v>
                </c:pt>
                <c:pt idx="2">
                  <c:v>5.7479256206962805</c:v>
                </c:pt>
                <c:pt idx="3">
                  <c:v>5.3602449394997818</c:v>
                </c:pt>
                <c:pt idx="4">
                  <c:v>4.8961563495770717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626-445E-85DB-CF27675BA63C}"/>
            </c:ext>
          </c:extLst>
        </c:ser>
        <c:ser>
          <c:idx val="1"/>
          <c:order val="1"/>
          <c:tx>
            <c:v>Сельская местность</c:v>
          </c:tx>
          <c:dLbls>
            <c:dLbl>
              <c:idx val="0"/>
              <c:layout>
                <c:manualLayout>
                  <c:x val="-2.2633483392035541E-17"/>
                  <c:y val="3.1189077437731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26-445E-85DB-CF27675BA63C}"/>
                </c:ext>
              </c:extLst>
            </c:dLbl>
            <c:dLbl>
              <c:idx val="1"/>
              <c:layout>
                <c:manualLayout>
                  <c:x val="-2.4691358024691809E-3"/>
                  <c:y val="3.1189077437731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26-445E-85DB-CF27675BA63C}"/>
                </c:ext>
              </c:extLst>
            </c:dLbl>
            <c:dLbl>
              <c:idx val="2"/>
              <c:layout>
                <c:manualLayout>
                  <c:x val="-2.4691358024692264E-3"/>
                  <c:y val="-2.5990897864776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26-445E-85DB-CF27675BA63C}"/>
                </c:ext>
              </c:extLst>
            </c:dLbl>
            <c:dLbl>
              <c:idx val="3"/>
              <c:layout>
                <c:manualLayout>
                  <c:x val="-7.4074074074074979E-3"/>
                  <c:y val="-6.23781548754627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26-445E-85DB-CF27675BA6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'2'!$AW$13:$AW$17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'2'!$BE$13:$BE$17</c:f>
              <c:numCache>
                <c:formatCode>0.0</c:formatCode>
                <c:ptCount val="5"/>
                <c:pt idx="0">
                  <c:v>8.1132273424795116</c:v>
                </c:pt>
                <c:pt idx="1">
                  <c:v>8.1199222997630311</c:v>
                </c:pt>
                <c:pt idx="2">
                  <c:v>8.1811657853542119</c:v>
                </c:pt>
                <c:pt idx="3">
                  <c:v>8.1551136247180782</c:v>
                </c:pt>
                <c:pt idx="4">
                  <c:v>7.3228808361048872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626-445E-85DB-CF27675BA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644416"/>
        <c:axId val="41645952"/>
      </c:lineChart>
      <c:catAx>
        <c:axId val="4164441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crossAx val="41645952"/>
        <c:crosses val="autoZero"/>
        <c:auto val="1"/>
        <c:lblAlgn val="ctr"/>
        <c:lblOffset val="100"/>
        <c:noMultiLvlLbl val="0"/>
      </c:catAx>
      <c:valAx>
        <c:axId val="41645952"/>
        <c:scaling>
          <c:orientation val="minMax"/>
          <c:min val="4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crossAx val="41644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Женщины</a:t>
            </a:r>
          </a:p>
        </c:rich>
      </c:tx>
      <c:layout>
        <c:manualLayout>
          <c:xMode val="edge"/>
          <c:yMode val="edge"/>
          <c:x val="0.66985124569075083"/>
          <c:y val="1.46974410250712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5427702130784851"/>
          <c:y val="0.11771400399955559"/>
          <c:w val="0.42947779468079023"/>
          <c:h val="0.68290375143502569"/>
        </c:manualLayout>
      </c:layout>
      <c:lineChart>
        <c:grouping val="standard"/>
        <c:varyColors val="0"/>
        <c:ser>
          <c:idx val="0"/>
          <c:order val="0"/>
          <c:tx>
            <c:v>Всего</c:v>
          </c:tx>
          <c:dLbls>
            <c:dLbl>
              <c:idx val="0"/>
              <c:layout>
                <c:manualLayout>
                  <c:x val="-9.8765432098765656E-3"/>
                  <c:y val="-6.2378154875462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1C0-4D5C-A2BE-0D052715A0F2}"/>
                </c:ext>
              </c:extLst>
            </c:dLbl>
            <c:dLbl>
              <c:idx val="1"/>
              <c:layout>
                <c:manualLayout>
                  <c:x val="-1.2345679012345678E-2"/>
                  <c:y val="-6.2378154875462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C0-4D5C-A2BE-0D052715A0F2}"/>
                </c:ext>
              </c:extLst>
            </c:dLbl>
            <c:dLbl>
              <c:idx val="2"/>
              <c:layout>
                <c:manualLayout>
                  <c:x val="-1.2345679012345678E-2"/>
                  <c:y val="-4.6783616156596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1C0-4D5C-A2BE-0D052715A0F2}"/>
                </c:ext>
              </c:extLst>
            </c:dLbl>
            <c:dLbl>
              <c:idx val="3"/>
              <c:layout>
                <c:manualLayout>
                  <c:x val="-2.4691358024692264E-3"/>
                  <c:y val="-4.6783616156597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C0-4D5C-A2BE-0D052715A0F2}"/>
                </c:ext>
              </c:extLst>
            </c:dLbl>
            <c:dLbl>
              <c:idx val="4"/>
              <c:layout>
                <c:manualLayout>
                  <c:x val="0"/>
                  <c:y val="-2.0792718291820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1C0-4D5C-A2BE-0D052715A0F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'2'!$AW$13:$AW$17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'2'!$AZ$13:$AZ$17</c:f>
              <c:numCache>
                <c:formatCode>0.0</c:formatCode>
                <c:ptCount val="5"/>
                <c:pt idx="0">
                  <c:v>4.8120308186752174</c:v>
                </c:pt>
                <c:pt idx="1">
                  <c:v>5.2961437722886178</c:v>
                </c:pt>
                <c:pt idx="2">
                  <c:v>5.3134065844790133</c:v>
                </c:pt>
                <c:pt idx="3">
                  <c:v>5.0537798912092482</c:v>
                </c:pt>
                <c:pt idx="4">
                  <c:v>4.7208784240967789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1C0-4D5C-A2BE-0D052715A0F2}"/>
            </c:ext>
          </c:extLst>
        </c:ser>
        <c:ser>
          <c:idx val="1"/>
          <c:order val="1"/>
          <c:tx>
            <c:v>Сельская местность</c:v>
          </c:tx>
          <c:dLbls>
            <c:dLbl>
              <c:idx val="0"/>
              <c:layout>
                <c:manualLayout>
                  <c:x val="-2.2633483392035541E-17"/>
                  <c:y val="3.1189077437731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1C0-4D5C-A2BE-0D052715A0F2}"/>
                </c:ext>
              </c:extLst>
            </c:dLbl>
            <c:dLbl>
              <c:idx val="1"/>
              <c:layout>
                <c:manualLayout>
                  <c:x val="-2.4691358024691809E-3"/>
                  <c:y val="3.1189077437731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1C0-4D5C-A2BE-0D052715A0F2}"/>
                </c:ext>
              </c:extLst>
            </c:dLbl>
            <c:dLbl>
              <c:idx val="2"/>
              <c:layout>
                <c:manualLayout>
                  <c:x val="-4.9382716049382715E-3"/>
                  <c:y val="-5.0145307923466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1C0-4D5C-A2BE-0D052715A0F2}"/>
                </c:ext>
              </c:extLst>
            </c:dLbl>
            <c:dLbl>
              <c:idx val="3"/>
              <c:layout>
                <c:manualLayout>
                  <c:x val="-7.4074074074074979E-3"/>
                  <c:y val="-6.23781548754627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1C0-4D5C-A2BE-0D052715A0F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'2'!$AW$13:$AW$17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'2'!$BF$13:$BF$17</c:f>
              <c:numCache>
                <c:formatCode>0.0</c:formatCode>
                <c:ptCount val="5"/>
                <c:pt idx="0">
                  <c:v>7.5862781678506623</c:v>
                </c:pt>
                <c:pt idx="1">
                  <c:v>7.7092623292916747</c:v>
                </c:pt>
                <c:pt idx="2">
                  <c:v>7.6707175688088176</c:v>
                </c:pt>
                <c:pt idx="3">
                  <c:v>7.8629259797315036</c:v>
                </c:pt>
                <c:pt idx="4">
                  <c:v>7.3204950517608438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1C0-4D5C-A2BE-0D052715A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761792"/>
        <c:axId val="41771776"/>
      </c:lineChart>
      <c:catAx>
        <c:axId val="4176179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crossAx val="41771776"/>
        <c:crosses val="autoZero"/>
        <c:auto val="1"/>
        <c:lblAlgn val="ctr"/>
        <c:lblOffset val="100"/>
        <c:noMultiLvlLbl val="0"/>
      </c:catAx>
      <c:valAx>
        <c:axId val="41771776"/>
        <c:scaling>
          <c:orientation val="minMax"/>
          <c:min val="4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crossAx val="4176179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Возраст!$AA$25:$AA$26</c:f>
              <c:strCache>
                <c:ptCount val="1"/>
                <c:pt idx="0">
                  <c:v>Город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Возраст!$Z$27:$Z$33</c:f>
              <c:strCache>
                <c:ptCount val="7"/>
                <c:pt idx="0">
                  <c:v>от 15 до 19 лет</c:v>
                </c:pt>
                <c:pt idx="1">
                  <c:v>от 20 до 29 лет</c:v>
                </c:pt>
                <c:pt idx="2">
                  <c:v>от 30 до 39 лет</c:v>
                </c:pt>
                <c:pt idx="3">
                  <c:v>от 40 до 49 лет</c:v>
                </c:pt>
                <c:pt idx="4">
                  <c:v>от 50 до 59 лет</c:v>
                </c:pt>
                <c:pt idx="5">
                  <c:v>от 60 до 69 лет</c:v>
                </c:pt>
                <c:pt idx="6">
                  <c:v>Старше 70 лет</c:v>
                </c:pt>
              </c:strCache>
            </c:strRef>
          </c:cat>
          <c:val>
            <c:numRef>
              <c:f>Возраст!$AA$27:$AA$33</c:f>
              <c:numCache>
                <c:formatCode>0.0</c:formatCode>
                <c:ptCount val="7"/>
                <c:pt idx="0">
                  <c:v>4.5456784600609232</c:v>
                </c:pt>
                <c:pt idx="1">
                  <c:v>70.803191064739579</c:v>
                </c:pt>
                <c:pt idx="2">
                  <c:v>89.609933789283247</c:v>
                </c:pt>
                <c:pt idx="3">
                  <c:v>92.233690993874987</c:v>
                </c:pt>
                <c:pt idx="4">
                  <c:v>77.013374940901443</c:v>
                </c:pt>
                <c:pt idx="5">
                  <c:v>24.594598557435116</c:v>
                </c:pt>
                <c:pt idx="6">
                  <c:v>2.2337101167391484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E0-48A2-8E91-96C3A2799D6C}"/>
            </c:ext>
          </c:extLst>
        </c:ser>
        <c:ser>
          <c:idx val="1"/>
          <c:order val="1"/>
          <c:tx>
            <c:strRef>
              <c:f>Возраст!$AB$25:$AB$26</c:f>
              <c:strCache>
                <c:ptCount val="1"/>
                <c:pt idx="0">
                  <c:v>Село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Возраст!$Z$27:$Z$33</c:f>
              <c:strCache>
                <c:ptCount val="7"/>
                <c:pt idx="0">
                  <c:v>от 15 до 19 лет</c:v>
                </c:pt>
                <c:pt idx="1">
                  <c:v>от 20 до 29 лет</c:v>
                </c:pt>
                <c:pt idx="2">
                  <c:v>от 30 до 39 лет</c:v>
                </c:pt>
                <c:pt idx="3">
                  <c:v>от 40 до 49 лет</c:v>
                </c:pt>
                <c:pt idx="4">
                  <c:v>от 50 до 59 лет</c:v>
                </c:pt>
                <c:pt idx="5">
                  <c:v>от 60 до 69 лет</c:v>
                </c:pt>
                <c:pt idx="6">
                  <c:v>Старше 70 лет</c:v>
                </c:pt>
              </c:strCache>
            </c:strRef>
          </c:cat>
          <c:val>
            <c:numRef>
              <c:f>Возраст!$AB$27:$AB$33</c:f>
              <c:numCache>
                <c:formatCode>0.0</c:formatCode>
                <c:ptCount val="7"/>
                <c:pt idx="0">
                  <c:v>8.1658658603211922</c:v>
                </c:pt>
                <c:pt idx="1">
                  <c:v>66.398473013263697</c:v>
                </c:pt>
                <c:pt idx="2">
                  <c:v>81.421278860820195</c:v>
                </c:pt>
                <c:pt idx="3">
                  <c:v>83.254011176537745</c:v>
                </c:pt>
                <c:pt idx="4">
                  <c:v>66.534757472322312</c:v>
                </c:pt>
                <c:pt idx="5">
                  <c:v>19.65722327178521</c:v>
                </c:pt>
                <c:pt idx="6">
                  <c:v>2.3387131469068683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E0-48A2-8E91-96C3A2799D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829504"/>
        <c:axId val="41831040"/>
      </c:barChart>
      <c:catAx>
        <c:axId val="41829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1831040"/>
        <c:crosses val="autoZero"/>
        <c:auto val="1"/>
        <c:lblAlgn val="ctr"/>
        <c:lblOffset val="100"/>
        <c:noMultiLvlLbl val="0"/>
      </c:catAx>
      <c:valAx>
        <c:axId val="4183104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18295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575060163779845E-2"/>
          <c:y val="2.9189867991935705E-2"/>
          <c:w val="0.78544533949429307"/>
          <c:h val="0.81868756252417674"/>
        </c:manualLayout>
      </c:layout>
      <c:lineChart>
        <c:grouping val="standard"/>
        <c:varyColors val="0"/>
        <c:ser>
          <c:idx val="1"/>
          <c:order val="0"/>
          <c:tx>
            <c:v>Всего по экономике</c:v>
          </c:tx>
          <c:marker>
            <c:symbol val="square"/>
            <c:size val="9"/>
          </c:marker>
          <c:dLbls>
            <c:dLbl>
              <c:idx val="0"/>
              <c:layout>
                <c:manualLayout>
                  <c:x val="-4.6585960425069406E-2"/>
                  <c:y val="-6.9892156284990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80-49FA-AC41-2EB98B1E273A}"/>
                </c:ext>
              </c:extLst>
            </c:dLbl>
            <c:dLbl>
              <c:idx val="1"/>
              <c:layout>
                <c:manualLayout>
                  <c:x val="-4.649166584688768E-2"/>
                  <c:y val="-6.3245110379333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80-49FA-AC41-2EB98B1E273A}"/>
                </c:ext>
              </c:extLst>
            </c:dLbl>
            <c:dLbl>
              <c:idx val="2"/>
              <c:layout>
                <c:manualLayout>
                  <c:x val="-4.3255898209842623E-2"/>
                  <c:y val="-6.3114563697927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80-49FA-AC41-2EB98B1E273A}"/>
                </c:ext>
              </c:extLst>
            </c:dLbl>
            <c:dLbl>
              <c:idx val="3"/>
              <c:layout>
                <c:manualLayout>
                  <c:x val="-5.4015317470409975E-2"/>
                  <c:y val="-6.6503227859190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80-49FA-AC41-2EB98B1E273A}"/>
                </c:ext>
              </c:extLst>
            </c:dLbl>
            <c:dLbl>
              <c:idx val="4"/>
              <c:layout>
                <c:manualLayout>
                  <c:x val="-5.5633201288932503E-2"/>
                  <c:y val="-7.0022702966395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80-49FA-AC41-2EB98B1E2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Лист1!$B$3:$F$3</c:f>
              <c:numCache>
                <c:formatCode>0</c:formatCode>
                <c:ptCount val="5"/>
                <c:pt idx="0">
                  <c:v>32495</c:v>
                </c:pt>
                <c:pt idx="1">
                  <c:v>34030</c:v>
                </c:pt>
                <c:pt idx="2">
                  <c:v>36709</c:v>
                </c:pt>
                <c:pt idx="3">
                  <c:v>39167</c:v>
                </c:pt>
                <c:pt idx="4">
                  <c:v>43724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F80-49FA-AC41-2EB98B1E273A}"/>
            </c:ext>
          </c:extLst>
        </c:ser>
        <c:ser>
          <c:idx val="0"/>
          <c:order val="1"/>
          <c:tx>
            <c:v>Сельское хозяйство</c:v>
          </c:tx>
          <c:marker>
            <c:symbol val="diamond"/>
            <c:size val="11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6-CF80-49FA-AC41-2EB98B1E273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7-CF80-49FA-AC41-2EB98B1E273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8-CF80-49FA-AC41-2EB98B1E273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9-CF80-49FA-AC41-2EB98B1E273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A-CF80-49FA-AC41-2EB98B1E273A}"/>
              </c:ext>
            </c:extLst>
          </c:dPt>
          <c:dLbls>
            <c:dLbl>
              <c:idx val="0"/>
              <c:layout>
                <c:manualLayout>
                  <c:x val="-4.6498384035663982E-2"/>
                  <c:y val="-6.3767032840418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80-49FA-AC41-2EB98B1E273A}"/>
                </c:ext>
              </c:extLst>
            </c:dLbl>
            <c:dLbl>
              <c:idx val="1"/>
              <c:layout>
                <c:manualLayout>
                  <c:x val="-4.6355982427137614E-2"/>
                  <c:y val="-6.0410873217238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80-49FA-AC41-2EB98B1E273A}"/>
                </c:ext>
              </c:extLst>
            </c:dLbl>
            <c:dLbl>
              <c:idx val="2"/>
              <c:layout>
                <c:manualLayout>
                  <c:x val="-4.5470364063661305E-2"/>
                  <c:y val="-6.3767032840418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F80-49FA-AC41-2EB98B1E273A}"/>
                </c:ext>
              </c:extLst>
            </c:dLbl>
            <c:dLbl>
              <c:idx val="3"/>
              <c:layout>
                <c:manualLayout>
                  <c:x val="-5.5745371047965467E-2"/>
                  <c:y val="-6.3767032840418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F80-49FA-AC41-2EB98B1E273A}"/>
                </c:ext>
              </c:extLst>
            </c:dLbl>
            <c:dLbl>
              <c:idx val="4"/>
              <c:layout>
                <c:manualLayout>
                  <c:x val="-5.7221453096245253E-2"/>
                  <c:y val="-7.3835511709958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F80-49FA-AC41-2EB98B1E2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Лист1!$B$1:$F$1</c:f>
              <c:strCache>
                <c:ptCount val="5"/>
                <c:pt idx="0">
                  <c:v>2014 г.</c:v>
                </c:pt>
                <c:pt idx="1">
                  <c:v>2015 г.</c:v>
                </c:pt>
                <c:pt idx="2">
                  <c:v>2016 г.</c:v>
                </c:pt>
                <c:pt idx="3">
                  <c:v>2017 г.</c:v>
                </c:pt>
                <c:pt idx="4">
                  <c:v>2018 г.</c:v>
                </c:pt>
              </c:strCache>
            </c:strRef>
          </c:cat>
          <c:val>
            <c:numRef>
              <c:f>Лист1!$B$2:$F$2</c:f>
              <c:numCache>
                <c:formatCode>0</c:formatCode>
                <c:ptCount val="5"/>
                <c:pt idx="0">
                  <c:v>17194</c:v>
                </c:pt>
                <c:pt idx="1">
                  <c:v>19238</c:v>
                </c:pt>
                <c:pt idx="2">
                  <c:v>21268</c:v>
                </c:pt>
                <c:pt idx="3">
                  <c:v>23529</c:v>
                </c:pt>
                <c:pt idx="4">
                  <c:v>25819.5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F80-49FA-AC41-2EB98B1E27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962048"/>
        <c:axId val="34976128"/>
      </c:lineChart>
      <c:dateAx>
        <c:axId val="34962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976128"/>
        <c:crosses val="autoZero"/>
        <c:auto val="0"/>
        <c:lblOffset val="100"/>
        <c:baseTimeUnit val="days"/>
      </c:dateAx>
      <c:valAx>
        <c:axId val="34976128"/>
        <c:scaling>
          <c:orientation val="minMax"/>
          <c:min val="10000"/>
        </c:scaling>
        <c:delete val="0"/>
        <c:axPos val="l"/>
        <c:numFmt formatCode="0" sourceLinked="1"/>
        <c:majorTickMark val="out"/>
        <c:minorTickMark val="none"/>
        <c:tickLblPos val="none"/>
        <c:crossAx val="34962048"/>
        <c:crosses val="autoZero"/>
        <c:crossBetween val="between"/>
        <c:majorUnit val="10000"/>
      </c:valAx>
    </c:plotArea>
    <c:legend>
      <c:legendPos val="r"/>
      <c:layout>
        <c:manualLayout>
          <c:xMode val="edge"/>
          <c:yMode val="edge"/>
          <c:x val="0.78048406451548147"/>
          <c:y val="0.14171238663381683"/>
          <c:w val="0.20889220133323033"/>
          <c:h val="0.4346575541207165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Возраст!$AA$34:$AA$35</c:f>
              <c:strCache>
                <c:ptCount val="1"/>
                <c:pt idx="0">
                  <c:v>Город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Возраст!$Z$36:$Z$42</c:f>
              <c:strCache>
                <c:ptCount val="7"/>
                <c:pt idx="0">
                  <c:v>от 15 до 19 лет</c:v>
                </c:pt>
                <c:pt idx="1">
                  <c:v>от 20 до 29 лет</c:v>
                </c:pt>
                <c:pt idx="2">
                  <c:v>от 30 до 39 лет</c:v>
                </c:pt>
                <c:pt idx="3">
                  <c:v>от 40 до 49 лет</c:v>
                </c:pt>
                <c:pt idx="4">
                  <c:v>от 50 до 59 лет</c:v>
                </c:pt>
                <c:pt idx="5">
                  <c:v>от 60 до 69 лет</c:v>
                </c:pt>
                <c:pt idx="6">
                  <c:v>Старше 70 лет</c:v>
                </c:pt>
              </c:strCache>
            </c:strRef>
          </c:cat>
          <c:val>
            <c:numRef>
              <c:f>Возраст!$AA$36:$AA$42</c:f>
              <c:numCache>
                <c:formatCode>0.0</c:formatCode>
                <c:ptCount val="7"/>
                <c:pt idx="0">
                  <c:v>28.670524162680064</c:v>
                </c:pt>
                <c:pt idx="1">
                  <c:v>7.2824891772373972</c:v>
                </c:pt>
                <c:pt idx="2">
                  <c:v>3.4455774873057328</c:v>
                </c:pt>
                <c:pt idx="3">
                  <c:v>2.8005163223331073</c:v>
                </c:pt>
                <c:pt idx="4">
                  <c:v>2.9777360978248062</c:v>
                </c:pt>
                <c:pt idx="5">
                  <c:v>2.8691127145974136</c:v>
                </c:pt>
                <c:pt idx="6">
                  <c:v>1.6417337583507963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0-4F6B-82BB-904916E9855C}"/>
            </c:ext>
          </c:extLst>
        </c:ser>
        <c:ser>
          <c:idx val="1"/>
          <c:order val="1"/>
          <c:tx>
            <c:strRef>
              <c:f>Возраст!$AB$34:$AB$35</c:f>
              <c:strCache>
                <c:ptCount val="1"/>
                <c:pt idx="0">
                  <c:v>Село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Возраст!$Z$36:$Z$42</c:f>
              <c:strCache>
                <c:ptCount val="7"/>
                <c:pt idx="0">
                  <c:v>от 15 до 19 лет</c:v>
                </c:pt>
                <c:pt idx="1">
                  <c:v>от 20 до 29 лет</c:v>
                </c:pt>
                <c:pt idx="2">
                  <c:v>от 30 до 39 лет</c:v>
                </c:pt>
                <c:pt idx="3">
                  <c:v>от 40 до 49 лет</c:v>
                </c:pt>
                <c:pt idx="4">
                  <c:v>от 50 до 59 лет</c:v>
                </c:pt>
                <c:pt idx="5">
                  <c:v>от 60 до 69 лет</c:v>
                </c:pt>
                <c:pt idx="6">
                  <c:v>Старше 70 лет</c:v>
                </c:pt>
              </c:strCache>
            </c:strRef>
          </c:cat>
          <c:val>
            <c:numRef>
              <c:f>Возраст!$AB$36:$AB$42</c:f>
              <c:numCache>
                <c:formatCode>0.0</c:formatCode>
                <c:ptCount val="7"/>
                <c:pt idx="0">
                  <c:v>25.942777901451443</c:v>
                </c:pt>
                <c:pt idx="1">
                  <c:v>12.17472496093586</c:v>
                </c:pt>
                <c:pt idx="2">
                  <c:v>6.8200260245468565</c:v>
                </c:pt>
                <c:pt idx="3">
                  <c:v>5.9397975338898856</c:v>
                </c:pt>
                <c:pt idx="4">
                  <c:v>5.2547955587533668</c:v>
                </c:pt>
                <c:pt idx="5">
                  <c:v>3.2083509780966968</c:v>
                </c:pt>
                <c:pt idx="6">
                  <c:v>1.3246831219988666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0-4F6B-82BB-904916E98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948672"/>
        <c:axId val="41950208"/>
      </c:barChart>
      <c:catAx>
        <c:axId val="41948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1950208"/>
        <c:crosses val="autoZero"/>
        <c:auto val="1"/>
        <c:lblAlgn val="ctr"/>
        <c:lblOffset val="100"/>
        <c:noMultiLvlLbl val="0"/>
      </c:catAx>
      <c:valAx>
        <c:axId val="4195020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19486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1329272381041483"/>
          <c:y val="2.93698136104535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2558594853983088E-2"/>
          <c:y val="0.17810997782999236"/>
          <c:w val="0.37205052908209485"/>
          <c:h val="0.53459036615154121"/>
        </c:manualLayout>
      </c:layout>
      <c:pieChart>
        <c:varyColors val="1"/>
        <c:ser>
          <c:idx val="0"/>
          <c:order val="0"/>
          <c:tx>
            <c:strRef>
              <c:f>'3'!$I$11</c:f>
              <c:strCache>
                <c:ptCount val="1"/>
                <c:pt idx="0">
                  <c:v>Сельское хозяйство</c:v>
                </c:pt>
              </c:strCache>
            </c:strRef>
          </c:tx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'3'!$H$12:$H$15</c:f>
              <c:strCache>
                <c:ptCount val="4"/>
                <c:pt idx="0">
                  <c:v>на предприятии, в организации со статусом юридического лица</c:v>
                </c:pt>
                <c:pt idx="1">
                  <c:v>в сфере предпринимательской деятельности без образования юридического лица (включая фермеров; лиц занятых на индивидуальной основе)</c:v>
                </c:pt>
                <c:pt idx="2">
                  <c:v>по найму у физических лиц, индивидуальных предпринимателей, в фермерском хозяйстве</c:v>
                </c:pt>
                <c:pt idx="3">
                  <c:v>в собственном домашнем хозяйстве по производству продукции сельского, лесного хозяйства, охоты и рыболовства для продажи или обмена </c:v>
                </c:pt>
              </c:strCache>
            </c:strRef>
          </c:cat>
          <c:val>
            <c:numRef>
              <c:f>'3'!$I$12:$I$15</c:f>
              <c:numCache>
                <c:formatCode>0\,0</c:formatCode>
                <c:ptCount val="4"/>
                <c:pt idx="0">
                  <c:v>49.085161375109386</c:v>
                </c:pt>
                <c:pt idx="1">
                  <c:v>7.2674662197723956</c:v>
                </c:pt>
                <c:pt idx="2">
                  <c:v>14.424532476201771</c:v>
                </c:pt>
                <c:pt idx="3">
                  <c:v>29.222839928915363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62-44D0-90A5-A33EA3F00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4.9068025788811795E-2"/>
          <c:y val="0.75323340141693662"/>
          <c:w val="0.93025619585162478"/>
          <c:h val="0.2467665284288478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23989838871518684"/>
          <c:y val="0.23162142740641112"/>
          <c:w val="0.58141445483129739"/>
          <c:h val="0.76310647196607784"/>
        </c:manualLayout>
      </c:layout>
      <c:pieChart>
        <c:varyColors val="1"/>
        <c:ser>
          <c:idx val="0"/>
          <c:order val="0"/>
          <c:tx>
            <c:strRef>
              <c:f>'3'!$J$11</c:f>
              <c:strCache>
                <c:ptCount val="1"/>
                <c:pt idx="0">
                  <c:v>Все население</c:v>
                </c:pt>
              </c:strCache>
            </c:strRef>
          </c:tx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'3'!$H$12:$H$15</c:f>
              <c:strCache>
                <c:ptCount val="4"/>
                <c:pt idx="0">
                  <c:v>на предприятии, в организации со статусом юридического лица</c:v>
                </c:pt>
                <c:pt idx="1">
                  <c:v>в сфере предпринимательской деятельности без образования юридического лица (включая фермеров; лиц занятых на индивидуальной основе)</c:v>
                </c:pt>
                <c:pt idx="2">
                  <c:v>по найму у физических лиц, индивидуальных предпринимателей, в фермерском хозяйстве</c:v>
                </c:pt>
                <c:pt idx="3">
                  <c:v>в собственном домашнем хозяйстве по производству продукции сельского, лесного хозяйства, охоты и рыболовства для продажи или обмена </c:v>
                </c:pt>
              </c:strCache>
            </c:strRef>
          </c:cat>
          <c:val>
            <c:numRef>
              <c:f>'3'!$J$12:$J$15</c:f>
              <c:numCache>
                <c:formatCode>0\,0</c:formatCode>
                <c:ptCount val="4"/>
                <c:pt idx="0">
                  <c:v>81.13965708054009</c:v>
                </c:pt>
                <c:pt idx="1">
                  <c:v>5.0850990646860552</c:v>
                </c:pt>
                <c:pt idx="2">
                  <c:v>12.233105620150738</c:v>
                </c:pt>
                <c:pt idx="3">
                  <c:v>1.5421382346306964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79-437D-B627-A985AE7FD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364585482565431E-2"/>
          <c:y val="3.3069081524260545E-2"/>
          <c:w val="0.64320978224641712"/>
          <c:h val="0.750793515985671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Лист1!$J$2</c:f>
              <c:strCache>
                <c:ptCount val="1"/>
                <c:pt idx="0">
                  <c:v>Всего по обследуемым видам экономической деятельности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25978065929182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23-4961-B05F-AAE7233A9733}"/>
                </c:ext>
              </c:extLst>
            </c:dLbl>
            <c:dLbl>
              <c:idx val="1"/>
              <c:layout>
                <c:manualLayout>
                  <c:x val="-3.6218693954639947E-2"/>
                  <c:y val="8.0492436246187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23-4961-B05F-AAE7233A9733}"/>
                </c:ext>
              </c:extLst>
            </c:dLbl>
            <c:dLbl>
              <c:idx val="2"/>
              <c:layout>
                <c:manualLayout>
                  <c:x val="-1.2597806592918247E-2"/>
                  <c:y val="2.68286994196934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23-4961-B05F-AAE7233A9733}"/>
                </c:ext>
              </c:extLst>
            </c:dLbl>
            <c:dLbl>
              <c:idx val="3"/>
              <c:layout>
                <c:manualLayout>
                  <c:x val="-1.4172656411192407E-2"/>
                  <c:y val="1.6098487249237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23-4961-B05F-AAE7233A9733}"/>
                </c:ext>
              </c:extLst>
            </c:dLbl>
            <c:dLbl>
              <c:idx val="5"/>
              <c:layout>
                <c:manualLayout>
                  <c:x val="3.14945164822956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23-4961-B05F-AAE7233A9733}"/>
                </c:ext>
              </c:extLst>
            </c:dLbl>
            <c:dLbl>
              <c:idx val="9"/>
              <c:layout>
                <c:manualLayout>
                  <c:x val="1.2597806592918247E-2"/>
                  <c:y val="8.04924362461876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23-4961-B05F-AAE7233A9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Лист1!$I$3:$I$12</c:f>
              <c:strCache>
                <c:ptCount val="10"/>
                <c:pt idx="0">
                  <c:v>до  11280,0</c:v>
                </c:pt>
                <c:pt idx="1">
                  <c:v>11280,1 - 20350,0</c:v>
                </c:pt>
                <c:pt idx="2">
                  <c:v>20350,1 - 29300,0</c:v>
                </c:pt>
                <c:pt idx="3">
                  <c:v>29300,1 - 40000,0</c:v>
                </c:pt>
                <c:pt idx="4">
                  <c:v>40000,1 - 50000,0</c:v>
                </c:pt>
                <c:pt idx="5">
                  <c:v>50000,1 -  60000,0</c:v>
                </c:pt>
                <c:pt idx="6">
                  <c:v>60000,1 - 75000,0 </c:v>
                </c:pt>
                <c:pt idx="7">
                  <c:v>75000,1 - 100000,0 </c:v>
                </c:pt>
                <c:pt idx="8">
                  <c:v>100000,1 - 250000,0</c:v>
                </c:pt>
                <c:pt idx="9">
                  <c:v>свыше 250000,1</c:v>
                </c:pt>
              </c:strCache>
            </c:strRef>
          </c:cat>
          <c:val>
            <c:numRef>
              <c:f>Лист1!$J$3:$J$12</c:f>
              <c:numCache>
                <c:formatCode>General</c:formatCode>
                <c:ptCount val="10"/>
                <c:pt idx="0" formatCode="0.0">
                  <c:v>2.9</c:v>
                </c:pt>
                <c:pt idx="1">
                  <c:v>17.8</c:v>
                </c:pt>
                <c:pt idx="2">
                  <c:v>19.399999999999999</c:v>
                </c:pt>
                <c:pt idx="3">
                  <c:v>18.600000000000001</c:v>
                </c:pt>
                <c:pt idx="4">
                  <c:v>12.1</c:v>
                </c:pt>
                <c:pt idx="5" formatCode="0.0">
                  <c:v>8</c:v>
                </c:pt>
                <c:pt idx="6" formatCode="0.0">
                  <c:v>7.4</c:v>
                </c:pt>
                <c:pt idx="7" formatCode="0.0">
                  <c:v>6.2</c:v>
                </c:pt>
                <c:pt idx="8" formatCode="0.0">
                  <c:v>6.3</c:v>
                </c:pt>
                <c:pt idx="9" formatCode="0.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23-4961-B05F-AAE7233A9733}"/>
            </c:ext>
          </c:extLst>
        </c:ser>
        <c:ser>
          <c:idx val="1"/>
          <c:order val="1"/>
          <c:tx>
            <c:strRef>
              <c:f>Лист1!$K$2</c:f>
              <c:strCache>
                <c:ptCount val="1"/>
                <c:pt idx="0">
                  <c:v>Растениеводство и животноводство, охота и предоставление соответствующих услуг в этих областях; лесоводство и лесозаготовки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1.574725824114781E-2"/>
                  <c:y val="8.04924362461876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523-4961-B05F-AAE7233A9733}"/>
                </c:ext>
              </c:extLst>
            </c:dLbl>
            <c:dLbl>
              <c:idx val="3"/>
              <c:layout>
                <c:manualLayout>
                  <c:x val="2.8345064834066055E-2"/>
                  <c:y val="1.0732324832825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523-4961-B05F-AAE7233A9733}"/>
                </c:ext>
              </c:extLst>
            </c:dLbl>
            <c:dLbl>
              <c:idx val="4"/>
              <c:layout>
                <c:manualLayout>
                  <c:x val="1.4172408422873707E-2"/>
                  <c:y val="-1.3415406041031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523-4961-B05F-AAE7233A9733}"/>
                </c:ext>
              </c:extLst>
            </c:dLbl>
            <c:dLbl>
              <c:idx val="5"/>
              <c:layout>
                <c:manualLayout>
                  <c:x val="1.1023080768803466E-2"/>
                  <c:y val="-1.3415406041031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523-4961-B05F-AAE7233A9733}"/>
                </c:ext>
              </c:extLst>
            </c:dLbl>
            <c:dLbl>
              <c:idx val="6"/>
              <c:layout>
                <c:manualLayout>
                  <c:x val="1.8896709889377371E-2"/>
                  <c:y val="2.6830812082062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523-4961-B05F-AAE7233A9733}"/>
                </c:ext>
              </c:extLst>
            </c:dLbl>
            <c:dLbl>
              <c:idx val="7"/>
              <c:layout>
                <c:manualLayout>
                  <c:x val="1.10230807688034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523-4961-B05F-AAE7233A9733}"/>
                </c:ext>
              </c:extLst>
            </c:dLbl>
            <c:dLbl>
              <c:idx val="8"/>
              <c:layout>
                <c:manualLayout>
                  <c:x val="1.5747258241147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523-4961-B05F-AAE7233A9733}"/>
                </c:ext>
              </c:extLst>
            </c:dLbl>
            <c:dLbl>
              <c:idx val="9"/>
              <c:layout>
                <c:manualLayout>
                  <c:x val="3.149451648229562E-2"/>
                  <c:y val="8.04924362461876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523-4961-B05F-AAE7233A97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Лист1!$I$3:$I$12</c:f>
              <c:strCache>
                <c:ptCount val="10"/>
                <c:pt idx="0">
                  <c:v>до  11280,0</c:v>
                </c:pt>
                <c:pt idx="1">
                  <c:v>11280,1 - 20350,0</c:v>
                </c:pt>
                <c:pt idx="2">
                  <c:v>20350,1 - 29300,0</c:v>
                </c:pt>
                <c:pt idx="3">
                  <c:v>29300,1 - 40000,0</c:v>
                </c:pt>
                <c:pt idx="4">
                  <c:v>40000,1 - 50000,0</c:v>
                </c:pt>
                <c:pt idx="5">
                  <c:v>50000,1 -  60000,0</c:v>
                </c:pt>
                <c:pt idx="6">
                  <c:v>60000,1 - 75000,0 </c:v>
                </c:pt>
                <c:pt idx="7">
                  <c:v>75000,1 - 100000,0 </c:v>
                </c:pt>
                <c:pt idx="8">
                  <c:v>100000,1 - 250000,0</c:v>
                </c:pt>
                <c:pt idx="9">
                  <c:v>свыше 250000,1</c:v>
                </c:pt>
              </c:strCache>
            </c:strRef>
          </c:cat>
          <c:val>
            <c:numRef>
              <c:f>Лист1!$K$3:$K$12</c:f>
              <c:numCache>
                <c:formatCode>General</c:formatCode>
                <c:ptCount val="10"/>
                <c:pt idx="0" formatCode="0.0">
                  <c:v>3.4</c:v>
                </c:pt>
                <c:pt idx="1">
                  <c:v>30.9</c:v>
                </c:pt>
                <c:pt idx="2">
                  <c:v>27.3</c:v>
                </c:pt>
                <c:pt idx="3">
                  <c:v>19.8</c:v>
                </c:pt>
                <c:pt idx="4">
                  <c:v>8.8000000000000007</c:v>
                </c:pt>
                <c:pt idx="5" formatCode="0.0">
                  <c:v>4.0999999999999996</c:v>
                </c:pt>
                <c:pt idx="6" formatCode="0.0">
                  <c:v>2.7</c:v>
                </c:pt>
                <c:pt idx="7" formatCode="0.0">
                  <c:v>1.7</c:v>
                </c:pt>
                <c:pt idx="8" formatCode="0.0">
                  <c:v>1.1000000000000001</c:v>
                </c:pt>
                <c:pt idx="9" formatCode="0.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523-4961-B05F-AAE7233A97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34976"/>
        <c:axId val="36340864"/>
      </c:barChart>
      <c:catAx>
        <c:axId val="36334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340864"/>
        <c:crosses val="autoZero"/>
        <c:auto val="1"/>
        <c:lblAlgn val="ctr"/>
        <c:lblOffset val="100"/>
        <c:noMultiLvlLbl val="0"/>
      </c:catAx>
      <c:valAx>
        <c:axId val="3634086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3633497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ru-RU"/>
          </a:p>
        </c:txPr>
      </c:legendEntry>
      <c:layout>
        <c:manualLayout>
          <c:xMode val="edge"/>
          <c:yMode val="edge"/>
          <c:x val="0.73921833585950758"/>
          <c:y val="0.42420633612796316"/>
          <c:w val="0.25920693831637753"/>
          <c:h val="0.3555014995677492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1810354405066107E-2"/>
          <c:y val="1.5243870057130583E-2"/>
          <c:w val="0.89052537182852143"/>
          <c:h val="0.70798081564204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Лист1!$B$10</c:f>
              <c:strCache>
                <c:ptCount val="1"/>
                <c:pt idx="0">
                  <c:v>Всего по обследуемым видам экономической деятельности</c:v>
                </c:pt>
              </c:strCache>
            </c:strRef>
          </c:tx>
          <c:spPr>
            <a:solidFill>
              <a:srgbClr val="4F81BD">
                <a:lumMod val="75000"/>
              </a:srgb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7B-4BEB-BAD6-67281384EC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Лист1!$C$9:$F$9</c:f>
              <c:numCache>
                <c:formatCode>General</c:formatCode>
                <c:ptCount val="4"/>
                <c:pt idx="0">
                  <c:v>2013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</c:numCache>
            </c:numRef>
          </c:cat>
          <c:val>
            <c:numRef>
              <c:f>Лист1!$C$10:$F$10</c:f>
              <c:numCache>
                <c:formatCode>General</c:formatCode>
                <c:ptCount val="4"/>
                <c:pt idx="0">
                  <c:v>1</c:v>
                </c:pt>
                <c:pt idx="1">
                  <c:v>1.4</c:v>
                </c:pt>
                <c:pt idx="2">
                  <c:v>1.8</c:v>
                </c:pt>
                <c:pt idx="3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7B-4BEB-BAD6-67281384ECC9}"/>
            </c:ext>
          </c:extLst>
        </c:ser>
        <c:ser>
          <c:idx val="1"/>
          <c:order val="1"/>
          <c:tx>
            <c:strRef>
              <c:f>Лист1!$B$11</c:f>
              <c:strCache>
                <c:ptCount val="1"/>
                <c:pt idx="0">
                  <c:v>Растениеводство и животноводство, охота и предоставление соответствующих услуг в этих областях; лесоводство и лесозаготовки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Лист1!$C$9:$F$9</c:f>
              <c:numCache>
                <c:formatCode>General</c:formatCode>
                <c:ptCount val="4"/>
                <c:pt idx="0">
                  <c:v>2013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</c:numCache>
            </c:numRef>
          </c:cat>
          <c:val>
            <c:numRef>
              <c:f>Лист1!$C$11:$F$11</c:f>
              <c:numCache>
                <c:formatCode>General</c:formatCode>
                <c:ptCount val="4"/>
                <c:pt idx="0">
                  <c:v>3.1</c:v>
                </c:pt>
                <c:pt idx="1">
                  <c:v>2.5</c:v>
                </c:pt>
                <c:pt idx="2">
                  <c:v>2.2000000000000002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7B-4BEB-BAD6-67281384EC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6417536"/>
        <c:axId val="36419072"/>
      </c:barChart>
      <c:catAx>
        <c:axId val="36417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6419072"/>
        <c:crosses val="autoZero"/>
        <c:auto val="1"/>
        <c:lblAlgn val="ctr"/>
        <c:lblOffset val="100"/>
        <c:noMultiLvlLbl val="0"/>
      </c:catAx>
      <c:valAx>
        <c:axId val="36419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417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89371854857657E-2"/>
          <c:y val="0.80579968065408092"/>
          <c:w val="0.7515631232231027"/>
          <c:h val="0.16776518043752517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1584988499220255E-2"/>
          <c:y val="1.5030982419052976E-2"/>
          <c:w val="0.85036275925768612"/>
          <c:h val="0.724353248062992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Лист1!$B$15</c:f>
              <c:strCache>
                <c:ptCount val="1"/>
                <c:pt idx="0">
                  <c:v>Всего по обследуемым видам экономической деятельности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</c:spPr>
          <c:invertIfNegative val="0"/>
          <c:dLbls>
            <c:dLbl>
              <c:idx val="1"/>
              <c:layout>
                <c:manualLayout>
                  <c:x val="-1.9596588033428383E-2"/>
                  <c:y val="2.4630780718171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9F-4198-A032-C4E14695F5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Лист1!$C$14:$F$14</c:f>
              <c:numCache>
                <c:formatCode>General</c:formatCode>
                <c:ptCount val="4"/>
                <c:pt idx="0">
                  <c:v>2013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</c:numCache>
            </c:numRef>
          </c:cat>
          <c:val>
            <c:numRef>
              <c:f>Лист1!$C$15:$F$15</c:f>
              <c:numCache>
                <c:formatCode>General</c:formatCode>
                <c:ptCount val="4"/>
                <c:pt idx="0">
                  <c:v>7.8</c:v>
                </c:pt>
                <c:pt idx="1">
                  <c:v>10.7</c:v>
                </c:pt>
                <c:pt idx="2">
                  <c:v>7.3</c:v>
                </c:pt>
                <c:pt idx="3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9F-4198-A032-C4E14695F5AC}"/>
            </c:ext>
          </c:extLst>
        </c:ser>
        <c:ser>
          <c:idx val="1"/>
          <c:order val="1"/>
          <c:tx>
            <c:strRef>
              <c:f>Лист1!$B$16</c:f>
              <c:strCache>
                <c:ptCount val="1"/>
                <c:pt idx="0">
                  <c:v>Растениеводство и животноводство, охота и предоставление соответствующих услуг в этих областях; лесоводство и лесозаготовки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/>
                      <a:t>17,0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9F-4198-A032-C4E14695F5AC}"/>
                </c:ext>
              </c:extLst>
            </c:dLbl>
            <c:dLbl>
              <c:idx val="3"/>
              <c:layout>
                <c:manualLayout>
                  <c:x val="3.5927078061285374E-2"/>
                  <c:y val="-2.4630780718172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9F-4198-A032-C4E14695F5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Лист1!$C$14:$F$14</c:f>
              <c:numCache>
                <c:formatCode>General</c:formatCode>
                <c:ptCount val="4"/>
                <c:pt idx="0">
                  <c:v>2013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</c:numCache>
            </c:numRef>
          </c:cat>
          <c:val>
            <c:numRef>
              <c:f>Лист1!$C$16:$F$16</c:f>
              <c:numCache>
                <c:formatCode>General</c:formatCode>
                <c:ptCount val="4"/>
                <c:pt idx="0">
                  <c:v>17</c:v>
                </c:pt>
                <c:pt idx="1">
                  <c:v>19.8</c:v>
                </c:pt>
                <c:pt idx="2">
                  <c:v>11.2</c:v>
                </c:pt>
                <c:pt idx="3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9F-4198-A032-C4E14695F5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293248"/>
        <c:axId val="36839808"/>
      </c:barChart>
      <c:catAx>
        <c:axId val="36293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6839808"/>
        <c:crosses val="autoZero"/>
        <c:auto val="1"/>
        <c:lblAlgn val="ctr"/>
        <c:lblOffset val="100"/>
        <c:noMultiLvlLbl val="0"/>
      </c:catAx>
      <c:valAx>
        <c:axId val="36839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29324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ru-RU"/>
          </a:p>
        </c:txPr>
      </c:legendEntry>
      <c:layout>
        <c:manualLayout>
          <c:xMode val="edge"/>
          <c:yMode val="edge"/>
          <c:x val="5.5397136943631763E-2"/>
          <c:y val="0.7992777556898073"/>
          <c:w val="0.79436235480008399"/>
          <c:h val="0.200722244310192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Всего по обследуемым видам экономической деятельности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2.3411852960290549E-2"/>
                  <c:y val="-1.4934289127837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91-43DD-900C-35B73990D302}"/>
                </c:ext>
              </c:extLst>
            </c:dLbl>
            <c:dLbl>
              <c:idx val="1"/>
              <c:layout>
                <c:manualLayout>
                  <c:x val="1.2486198681955664E-2"/>
                  <c:y val="-3.2855436081242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91-43DD-900C-35B73990D302}"/>
                </c:ext>
              </c:extLst>
            </c:dLbl>
            <c:dLbl>
              <c:idx val="2"/>
              <c:layout>
                <c:manualLayout>
                  <c:x val="1.4047111776174329E-2"/>
                  <c:y val="-1.7921146953405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591-43DD-900C-35B73990D302}"/>
                </c:ext>
              </c:extLst>
            </c:dLbl>
            <c:dLbl>
              <c:idx val="3"/>
              <c:layout>
                <c:manualLayout>
                  <c:x val="3.9019754933817583E-2"/>
                  <c:y val="-1.604370114127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91-43DD-900C-35B73990D3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Лист1!$A$3:$A$6</c:f>
              <c:numCache>
                <c:formatCode>0</c:formatCode>
                <c:ptCount val="4"/>
                <c:pt idx="0">
                  <c:v>2013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</c:numCache>
            </c:numRef>
          </c:cat>
          <c:val>
            <c:numRef>
              <c:f>Лист1!$B$3:$B$6</c:f>
              <c:numCache>
                <c:formatCode>#,##0</c:formatCode>
                <c:ptCount val="4"/>
                <c:pt idx="0">
                  <c:v>21268</c:v>
                </c:pt>
                <c:pt idx="1">
                  <c:v>24868</c:v>
                </c:pt>
                <c:pt idx="2">
                  <c:v>28345</c:v>
                </c:pt>
                <c:pt idx="3">
                  <c:v>34335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91-43DD-900C-35B73990D302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Растениеводство и животноводство, охота и предоставление соответствующих услуг в этих областях; лесоводство и лесозаготовки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2.9655013749701361E-2"/>
                  <c:y val="-1.7921146953405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91-43DD-900C-35B73990D302}"/>
                </c:ext>
              </c:extLst>
            </c:dLbl>
            <c:dLbl>
              <c:idx val="1"/>
              <c:layout>
                <c:manualLayout>
                  <c:x val="2.9655013749701361E-2"/>
                  <c:y val="-1.1947431302270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591-43DD-900C-35B73990D302}"/>
                </c:ext>
              </c:extLst>
            </c:dLbl>
            <c:dLbl>
              <c:idx val="2"/>
              <c:layout>
                <c:manualLayout>
                  <c:x val="3.1215803947054005E-2"/>
                  <c:y val="-2.3894862604540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91-43DD-900C-35B73990D302}"/>
                </c:ext>
              </c:extLst>
            </c:dLbl>
            <c:dLbl>
              <c:idx val="3"/>
              <c:layout>
                <c:manualLayout>
                  <c:x val="3.9019754933817583E-2"/>
                  <c:y val="-2.68817204301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591-43DD-900C-35B73990D3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Лист1!$A$3:$A$6</c:f>
              <c:numCache>
                <c:formatCode>0</c:formatCode>
                <c:ptCount val="4"/>
                <c:pt idx="0">
                  <c:v>2013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</c:numCache>
            </c:numRef>
          </c:cat>
          <c:val>
            <c:numRef>
              <c:f>Лист1!$C$3:$C$6</c:f>
              <c:numCache>
                <c:formatCode>#,##0</c:formatCode>
                <c:ptCount val="4"/>
                <c:pt idx="0">
                  <c:v>13050</c:v>
                </c:pt>
                <c:pt idx="1">
                  <c:v>16419</c:v>
                </c:pt>
                <c:pt idx="2">
                  <c:v>20153</c:v>
                </c:pt>
                <c:pt idx="3">
                  <c:v>25159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591-43DD-900C-35B73990D3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6881920"/>
        <c:axId val="36883456"/>
      </c:barChart>
      <c:catAx>
        <c:axId val="3688192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36883456"/>
        <c:crosses val="autoZero"/>
        <c:auto val="1"/>
        <c:lblAlgn val="ctr"/>
        <c:lblOffset val="100"/>
        <c:noMultiLvlLbl val="0"/>
      </c:catAx>
      <c:valAx>
        <c:axId val="3688345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6881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541179790249462"/>
          <c:y val="0.32322975757062627"/>
          <c:w val="0.31458820209750538"/>
          <c:h val="0.33644704188734786"/>
        </c:manualLayout>
      </c:layout>
      <c:overlay val="0"/>
      <c:txPr>
        <a:bodyPr/>
        <a:lstStyle/>
        <a:p>
          <a:pPr>
            <a:defRPr sz="1100" b="1" i="0" baseline="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43191996833729E-2"/>
          <c:y val="3.9925621542205185E-2"/>
          <c:w val="0.67107485296448788"/>
          <c:h val="0.8668875574226691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Всего по обследуемым видам экономической деятельности</c:v>
                </c:pt>
              </c:strCache>
            </c:strRef>
          </c:tx>
          <c:spPr>
            <a:ln w="63500"/>
          </c:spPr>
          <c:marker>
            <c:symbol val="circle"/>
            <c:size val="13"/>
            <c:spPr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Лист1!$A$4:$A$7</c:f>
              <c:numCache>
                <c:formatCode>0</c:formatCode>
                <c:ptCount val="4"/>
                <c:pt idx="0">
                  <c:v>2013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</c:numCache>
            </c:numRef>
          </c:xVal>
          <c:yVal>
            <c:numRef>
              <c:f>Лист1!$B$4:$B$7</c:f>
              <c:numCache>
                <c:formatCode>General</c:formatCode>
                <c:ptCount val="4"/>
                <c:pt idx="0" formatCode="0.0">
                  <c:v>15.8</c:v>
                </c:pt>
                <c:pt idx="1">
                  <c:v>14.5</c:v>
                </c:pt>
                <c:pt idx="2">
                  <c:v>14.1</c:v>
                </c:pt>
                <c:pt idx="3" formatCode="0.0">
                  <c:v>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DD7-4955-BBD5-F04FF096BE95}"/>
            </c:ext>
          </c:extLst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Растениеводство и животноводство, охота и предоставление соответствующих услуг в этих областях; лесоводство и лесозаготовки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circle"/>
            <c:size val="11"/>
            <c:spPr>
              <a:solidFill>
                <a:srgbClr val="92D050"/>
              </a:solidFill>
              <a:ln w="38100">
                <a:solidFill>
                  <a:srgbClr val="92D050">
                    <a:alpha val="77000"/>
                  </a:srgbClr>
                </a:solidFill>
              </a:ln>
            </c:spPr>
          </c:marker>
          <c:dPt>
            <c:idx val="1"/>
            <c:bubble3D val="0"/>
            <c:spPr>
              <a:ln w="63500">
                <a:solidFill>
                  <a:srgbClr val="92D05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ADD7-4955-BBD5-F04FF096BE95}"/>
              </c:ext>
            </c:extLst>
          </c:dPt>
          <c:dPt>
            <c:idx val="2"/>
            <c:bubble3D val="0"/>
            <c:spPr>
              <a:ln w="63500">
                <a:solidFill>
                  <a:srgbClr val="92D05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ADD7-4955-BBD5-F04FF096BE95}"/>
              </c:ext>
            </c:extLst>
          </c:dPt>
          <c:dPt>
            <c:idx val="3"/>
            <c:bubble3D val="0"/>
            <c:spPr>
              <a:ln w="63500">
                <a:solidFill>
                  <a:srgbClr val="92D05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ADD7-4955-BBD5-F04FF096BE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Лист1!$A$4:$A$7</c:f>
              <c:numCache>
                <c:formatCode>0</c:formatCode>
                <c:ptCount val="4"/>
                <c:pt idx="0">
                  <c:v>2013</c:v>
                </c:pt>
                <c:pt idx="1">
                  <c:v>2015</c:v>
                </c:pt>
                <c:pt idx="2">
                  <c:v>2017</c:v>
                </c:pt>
                <c:pt idx="3">
                  <c:v>2019</c:v>
                </c:pt>
              </c:numCache>
            </c:numRef>
          </c:xVal>
          <c:yVal>
            <c:numRef>
              <c:f>Лист1!$C$4:$C$7</c:f>
              <c:numCache>
                <c:formatCode>0.0</c:formatCode>
                <c:ptCount val="4"/>
                <c:pt idx="0">
                  <c:v>8.6999999999999993</c:v>
                </c:pt>
                <c:pt idx="1">
                  <c:v>8.3000000000000007</c:v>
                </c:pt>
                <c:pt idx="2">
                  <c:v>8</c:v>
                </c:pt>
                <c:pt idx="3">
                  <c:v>6.8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ADD7-4955-BBD5-F04FF096BE9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39754368"/>
        <c:axId val="39760256"/>
      </c:scatterChart>
      <c:valAx>
        <c:axId val="397543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39760256"/>
        <c:crosses val="autoZero"/>
        <c:crossBetween val="midCat"/>
      </c:valAx>
      <c:valAx>
        <c:axId val="397602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397543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5327380952380951"/>
          <c:y val="0.20738045499414615"/>
          <c:w val="0.23680555555555555"/>
          <c:h val="0.60467543597866591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40198658482391"/>
          <c:y val="5.1400554097404488E-2"/>
          <c:w val="0.87959801341517607"/>
          <c:h val="0.832619568387284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 всего по обследуемым видам экономической деятельности </c:v>
                </c:pt>
              </c:strCache>
            </c:strRef>
          </c:tx>
          <c:cat>
            <c:numRef>
              <c:f>Лист1!$A$3:$A$7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Лист1!$B$3:$B$7</c:f>
            </c:numRef>
          </c:val>
          <c:smooth val="0"/>
          <c:extLst>
            <c:ext xmlns:c16="http://schemas.microsoft.com/office/drawing/2014/chart" uri="{C3380CC4-5D6E-409C-BE32-E72D297353CC}">
              <c16:uniqueId val="{00000000-42AD-484F-BC04-5FD2A102F401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растениеводство и животноводство, охота и предоставление соответствующих услуг в этих обсластях</c:v>
                </c:pt>
              </c:strCache>
            </c:strRef>
          </c:tx>
          <c:cat>
            <c:numRef>
              <c:f>Лист1!$A$3:$A$7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Лист1!$C$3:$C$7</c:f>
            </c:numRef>
          </c:val>
          <c:smooth val="0"/>
          <c:extLst>
            <c:ext xmlns:c16="http://schemas.microsoft.com/office/drawing/2014/chart" uri="{C3380CC4-5D6E-409C-BE32-E72D297353CC}">
              <c16:uniqueId val="{00000001-42AD-484F-BC04-5FD2A102F401}"/>
            </c:ext>
          </c:extLst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число</c:v>
                </c:pt>
              </c:strCache>
            </c:strRef>
          </c:tx>
          <c:spPr>
            <a:ln w="50800">
              <a:solidFill>
                <a:srgbClr val="1F497D">
                  <a:lumMod val="60000"/>
                  <a:lumOff val="40000"/>
                </a:srgbClr>
              </a:solidFill>
            </a:ln>
          </c:spPr>
          <c:marker>
            <c:symbol val="square"/>
            <c:size val="5"/>
            <c:spPr>
              <a:solidFill>
                <a:srgbClr val="1F497D">
                  <a:lumMod val="60000"/>
                  <a:lumOff val="40000"/>
                </a:srgbClr>
              </a:solidFill>
              <a:ln>
                <a:solidFill>
                  <a:srgbClr val="1F497D">
                    <a:lumMod val="60000"/>
                    <a:lumOff val="40000"/>
                  </a:srgbClr>
                </a:solidFill>
              </a:ln>
            </c:spPr>
          </c:marker>
          <c:dLbls>
            <c:dLbl>
              <c:idx val="0"/>
              <c:layout>
                <c:manualLayout>
                  <c:x val="-4.4092323075213866E-2"/>
                  <c:y val="-7.870370370370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2AD-484F-BC04-5FD2A102F401}"/>
                </c:ext>
              </c:extLst>
            </c:dLbl>
            <c:dLbl>
              <c:idx val="1"/>
              <c:layout>
                <c:manualLayout>
                  <c:x val="-5.511540384401728E-2"/>
                  <c:y val="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AD-484F-BC04-5FD2A102F401}"/>
                </c:ext>
              </c:extLst>
            </c:dLbl>
            <c:dLbl>
              <c:idx val="2"/>
              <c:layout>
                <c:manualLayout>
                  <c:x val="-3.5825012498611364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AD-484F-BC04-5FD2A102F401}"/>
                </c:ext>
              </c:extLst>
            </c:dLbl>
            <c:dLbl>
              <c:idx val="3"/>
              <c:layout>
                <c:manualLayout>
                  <c:x val="-3.0313472114209532E-2"/>
                  <c:y val="-8.7962962962963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AD-484F-BC04-5FD2A102F401}"/>
                </c:ext>
              </c:extLst>
            </c:dLbl>
            <c:dLbl>
              <c:idx val="4"/>
              <c:layout>
                <c:manualLayout>
                  <c:x val="-2.2046161537607033E-2"/>
                  <c:y val="-7.4074074074074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AD-484F-BC04-5FD2A102F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Лист1!$A$3:$A$7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Лист1!$D$3:$D$7</c:f>
              <c:numCache>
                <c:formatCode>0.0</c:formatCode>
                <c:ptCount val="5"/>
                <c:pt idx="0">
                  <c:v>18280.934000000001</c:v>
                </c:pt>
                <c:pt idx="1">
                  <c:v>16782.416000000001</c:v>
                </c:pt>
                <c:pt idx="2">
                  <c:v>15983.279</c:v>
                </c:pt>
                <c:pt idx="3">
                  <c:v>17114.042000000001</c:v>
                </c:pt>
                <c:pt idx="4">
                  <c:v>19497.8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2AD-484F-BC04-5FD2A102F4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880384"/>
        <c:axId val="40886272"/>
      </c:lineChart>
      <c:catAx>
        <c:axId val="4088038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0886272"/>
        <c:crosses val="autoZero"/>
        <c:auto val="1"/>
        <c:lblAlgn val="ctr"/>
        <c:lblOffset val="100"/>
        <c:noMultiLvlLbl val="0"/>
      </c:catAx>
      <c:valAx>
        <c:axId val="4088627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088038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 всего по обследуемым видам экономической деятельности </c:v>
                </c:pt>
              </c:strCache>
            </c:strRef>
          </c:tx>
          <c:cat>
            <c:numRef>
              <c:f>Лист1!$A$3:$A$7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Лист1!$B$3:$B$7</c:f>
            </c:numRef>
          </c:val>
          <c:smooth val="0"/>
          <c:extLst>
            <c:ext xmlns:c16="http://schemas.microsoft.com/office/drawing/2014/chart" uri="{C3380CC4-5D6E-409C-BE32-E72D297353CC}">
              <c16:uniqueId val="{00000000-72D0-4882-BC69-B61F4521F7F7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растениеводство и животноводство, охота и предоставление соответствующих услуг в этих обсластях</c:v>
                </c:pt>
              </c:strCache>
            </c:strRef>
          </c:tx>
          <c:cat>
            <c:numRef>
              <c:f>Лист1!$A$3:$A$7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Лист1!$C$3:$C$7</c:f>
            </c:numRef>
          </c:val>
          <c:smooth val="0"/>
          <c:extLst>
            <c:ext xmlns:c16="http://schemas.microsoft.com/office/drawing/2014/chart" uri="{C3380CC4-5D6E-409C-BE32-E72D297353CC}">
              <c16:uniqueId val="{00000001-72D0-4882-BC69-B61F4521F7F7}"/>
            </c:ext>
          </c:extLst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число</c:v>
                </c:pt>
              </c:strCache>
            </c:strRef>
          </c:tx>
          <c:cat>
            <c:numRef>
              <c:f>Лист1!$A$3:$A$7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Лист1!$D$3:$D$7</c:f>
            </c:numRef>
          </c:val>
          <c:smooth val="0"/>
          <c:extLst>
            <c:ext xmlns:c16="http://schemas.microsoft.com/office/drawing/2014/chart" uri="{C3380CC4-5D6E-409C-BE32-E72D297353CC}">
              <c16:uniqueId val="{00000002-72D0-4882-BC69-B61F4521F7F7}"/>
            </c:ext>
          </c:extLst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число</c:v>
                </c:pt>
              </c:strCache>
            </c:strRef>
          </c:tx>
          <c:spPr>
            <a:ln w="50800">
              <a:solidFill>
                <a:srgbClr val="92D050"/>
              </a:solidFill>
            </a:ln>
          </c:spPr>
          <c:marker>
            <c:symbol val="circle"/>
            <c:size val="7"/>
            <c:spPr>
              <a:solidFill>
                <a:srgbClr val="92D050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4444444444444446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D0-4882-BC69-B61F4521F7F7}"/>
                </c:ext>
              </c:extLst>
            </c:dLbl>
            <c:dLbl>
              <c:idx val="1"/>
              <c:layout>
                <c:manualLayout>
                  <c:x val="-5.2777777777777778E-2"/>
                  <c:y val="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2D0-4882-BC69-B61F4521F7F7}"/>
                </c:ext>
              </c:extLst>
            </c:dLbl>
            <c:dLbl>
              <c:idx val="2"/>
              <c:layout>
                <c:manualLayout>
                  <c:x val="-6.6666666666666666E-2"/>
                  <c:y val="-6.4814814814814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D0-4882-BC69-B61F4521F7F7}"/>
                </c:ext>
              </c:extLst>
            </c:dLbl>
            <c:dLbl>
              <c:idx val="3"/>
              <c:layout>
                <c:manualLayout>
                  <c:x val="-6.6666666666666666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2D0-4882-BC69-B61F4521F7F7}"/>
                </c:ext>
              </c:extLst>
            </c:dLbl>
            <c:dLbl>
              <c:idx val="4"/>
              <c:layout>
                <c:manualLayout>
                  <c:x val="-2.777777777777788E-2"/>
                  <c:y val="-6.4814814814814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2D0-4882-BC69-B61F4521F7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Лист1!$A$3:$A$7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Лист1!$E$3:$E$7</c:f>
              <c:numCache>
                <c:formatCode>0.0</c:formatCode>
                <c:ptCount val="5"/>
                <c:pt idx="0">
                  <c:v>324.80700000000002</c:v>
                </c:pt>
                <c:pt idx="1">
                  <c:v>284.60000000000002</c:v>
                </c:pt>
                <c:pt idx="2">
                  <c:v>305</c:v>
                </c:pt>
                <c:pt idx="3">
                  <c:v>365.8</c:v>
                </c:pt>
                <c:pt idx="4">
                  <c:v>431.9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2D0-4882-BC69-B61F4521F7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293696"/>
        <c:axId val="41295232"/>
      </c:lineChart>
      <c:catAx>
        <c:axId val="4129369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41295232"/>
        <c:crosses val="autoZero"/>
        <c:auto val="1"/>
        <c:lblAlgn val="ctr"/>
        <c:lblOffset val="100"/>
        <c:noMultiLvlLbl val="0"/>
      </c:catAx>
      <c:valAx>
        <c:axId val="4129523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129369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4C8AA-09F2-4E16-B923-AFC96054E60C}" type="datetimeFigureOut">
              <a:rPr lang="ru-RU" smtClean="0"/>
              <a:t>06.12.2019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09A0C-677E-47B8-8B69-9CB96C5B9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153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B6A3-4B1D-4578-B412-CC160D578FC4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593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B1FC0-353F-4FAA-92DA-3192D50D4AF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765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0A4CF-32CF-4870-903A-2EC20CD66099}" type="slidenum">
              <a:rPr lang="ru-RU" smtClean="0">
                <a:solidFill>
                  <a:prstClr val="black"/>
                </a:solidFill>
              </a:rPr>
              <a:pPr/>
              <a:t>32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8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B6A3-4B1D-4578-B412-CC160D578FC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612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B6A3-4B1D-4578-B412-CC160D578FC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074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B6A3-4B1D-4578-B412-CC160D578FC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074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B6A3-4B1D-4578-B412-CC160D578FC4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074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B6A3-4B1D-4578-B412-CC160D578FC4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074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B6A3-4B1D-4578-B412-CC160D578FC4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074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8787">
              <a:defRPr/>
            </a:pPr>
            <a:fld id="{4B535504-520A-4419-8A52-B0604D88A00D}" type="slidenum">
              <a:rPr lang="ru-RU">
                <a:solidFill>
                  <a:prstClr val="black"/>
                </a:solidFill>
              </a:rPr>
              <a:pPr defTabSz="918787">
                <a:defRPr/>
              </a:pPr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73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8787">
              <a:defRPr/>
            </a:pPr>
            <a:fld id="{4B535504-520A-4419-8A52-B0604D88A00D}" type="slidenum">
              <a:rPr lang="ru-RU">
                <a:solidFill>
                  <a:prstClr val="black"/>
                </a:solidFill>
              </a:rPr>
              <a:pPr defTabSz="918787">
                <a:defRPr/>
              </a:pPr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73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BC9-E4DB-4B8F-9F11-DA89950C8ED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1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3151-181E-4C1E-909C-47BBD502972E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48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99F19-C5B6-4AED-AB6B-D956E0D18B0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29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E39F-3C0A-4A53-AA7B-CC3712BB7F4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F4D0-BDED-46F5-BF12-930275C8B59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237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ED41ED-94D5-4243-AE43-47EE9678E209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2948987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D82FEC-10F0-485B-835E-854878B681D7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1570467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D955FC-A1E1-44CF-9E4E-7AD701968574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778795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D7DC4D-4F2E-4844-811F-88346D3336E4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956495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B29568-8222-4CE7-BCFF-2524B08481D7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4214023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5C06E8-7292-4F6C-9207-892F0BF7E84B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1906772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079810-50CC-48B7-9A74-D048E315A299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151265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78157-9FFF-4A94-8854-F787F43FF84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517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DF6FFF-7B96-4AB3-A10F-028EAE422210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33460467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DFB9D3-881F-436A-AC82-2CF2D4569194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3642688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D1EE97-F230-48E4-B3D9-75760A37CDD8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23661957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59372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59372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B2C9ED-EC10-4A80-93D1-4D42E02B9AB1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10731569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EBC9-E4DB-4B8F-9F11-DA89950C8ED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9490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78157-9FFF-4A94-8854-F787F43FF84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783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98BD-76B2-4DF4-8153-2324D0ADD2B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782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3FB-463D-4F46-9687-627AC13BF2F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689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A5E2-D376-4C23-ADB0-3B16499FDF8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782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7FB3-E2EA-4DF0-90C2-2F0BDD505F1C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23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98BD-76B2-4DF4-8153-2324D0ADD2B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2632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5C72-0A55-4FCA-A8CD-C0B64E2C5D65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2522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B074-3FEC-4DE4-84C3-B29175C1FF66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61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6706-BF4D-4763-892F-EB0F2D15C3B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153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3151-181E-4C1E-909C-47BBD502972E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99F19-C5B6-4AED-AB6B-D956E0D18B0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16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3FB-463D-4F46-9687-627AC13BF2F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6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A5E2-D376-4C23-ADB0-3B16499FDF8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0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7FB3-E2EA-4DF0-90C2-2F0BDD505F1C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5C72-0A55-4FCA-A8CD-C0B64E2C5D65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26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B074-3FEC-4DE4-84C3-B29175C1FF66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3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6706-BF4D-4763-892F-EB0F2D15C3B1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8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4AB763-8623-4BFC-AEF4-BDF8E7DAC434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37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20" r:id="rId12"/>
  </p:sldLayoutIdLst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dow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83350"/>
            <a:ext cx="9144000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5" name="Picture 3" descr="up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229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0"/>
            <a:ext cx="2133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597650"/>
            <a:ext cx="82708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i="1">
                <a:solidFill>
                  <a:srgbClr val="6F85AC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D25271-3721-4FAC-BFC9-6799B178F8E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/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213" y="6597650"/>
            <a:ext cx="75596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1">
                <a:solidFill>
                  <a:srgbClr val="6F85AC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Федеральная служба государственной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71982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4AB763-8623-4BFC-AEF4-BDF8E7DAC434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57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A893B-C7AA-40C4-82A0-35355C26BB2A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194872" y="218254"/>
            <a:ext cx="4777569" cy="978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white"/>
                </a:solidFill>
                <a:latin typeface="Arial Black" pitchFamily="34" charset="0"/>
              </a:rPr>
              <a:t>СРЕДНЕМЕСЯЧНАЯ  НАЧИСЛЕННАЯ ЗАРАБОТНАЯ ПЛАТА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456987" y="404664"/>
            <a:ext cx="2533303" cy="11716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prstClr val="white"/>
                </a:solidFill>
                <a:latin typeface="Arial Black" pitchFamily="34" charset="0"/>
              </a:rPr>
              <a:t>ЗАРАБОТНАЯ ПЛАТА ВСЕХ НАЕМНЫХ РАБОТНИКОВ </a:t>
            </a:r>
          </a:p>
          <a:p>
            <a:pPr algn="ctr"/>
            <a:r>
              <a:rPr lang="ru-RU" sz="1050" b="1" dirty="0">
                <a:solidFill>
                  <a:prstClr val="white"/>
                </a:solidFill>
                <a:latin typeface="Arial Black" pitchFamily="34" charset="0"/>
              </a:rPr>
              <a:t>(В ОРГАНИЗАЦИЯХ, У ИНДИВИДУАЛЬНЫХ ПРЕДПРИНИМАТЕЛЕЙ И ФИЗИЧЕСКИХ ЛИЦ)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52281" y="1576345"/>
            <a:ext cx="5716157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 Black" pitchFamily="34" charset="0"/>
              </a:rPr>
              <a:t>ЗАРАБОТНАЯ ПЛАТА РАБОТНИКОВ ОРГАНИЗАЦИЙ</a:t>
            </a:r>
          </a:p>
        </p:txBody>
      </p:sp>
      <p:sp>
        <p:nvSpPr>
          <p:cNvPr id="29" name="Овал 28"/>
          <p:cNvSpPr/>
          <p:nvPr/>
        </p:nvSpPr>
        <p:spPr>
          <a:xfrm>
            <a:off x="400647" y="2452522"/>
            <a:ext cx="2520280" cy="750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 ПОЛНОМУ КРУГУ ОРГАНИЗАЦИЙ</a:t>
            </a:r>
          </a:p>
        </p:txBody>
      </p:sp>
      <p:sp>
        <p:nvSpPr>
          <p:cNvPr id="30" name="Овал 29"/>
          <p:cNvSpPr/>
          <p:nvPr/>
        </p:nvSpPr>
        <p:spPr>
          <a:xfrm>
            <a:off x="3253865" y="2380514"/>
            <a:ext cx="3143532" cy="8226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 КРУПНЫМ И СРЕДНИМ ОРГАНИЗАЦИЯМ</a:t>
            </a:r>
          </a:p>
        </p:txBody>
      </p:sp>
      <p:sp>
        <p:nvSpPr>
          <p:cNvPr id="31" name="Овал 30"/>
          <p:cNvSpPr/>
          <p:nvPr/>
        </p:nvSpPr>
        <p:spPr>
          <a:xfrm>
            <a:off x="6695831" y="2438935"/>
            <a:ext cx="2245271" cy="7560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 ОТДЕЛЬНЫМ КАТЕГОРИЯМ</a:t>
            </a:r>
          </a:p>
          <a:p>
            <a:pPr algn="ctr"/>
            <a:r>
              <a:rPr lang="ru-RU" sz="11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РАБОТНИКОВ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03984" y="3436909"/>
            <a:ext cx="432048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Всего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340375" y="3422506"/>
            <a:ext cx="640824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 видам экономической деятельности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23728" y="3436909"/>
            <a:ext cx="605029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 субъектам Российской Федераци</a:t>
            </a:r>
            <a:r>
              <a:rPr lang="ru-RU" sz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и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041323" y="3466855"/>
            <a:ext cx="1537354" cy="138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 различным разрезам (бюджетные организации, районы Крайнего Севера и т.д.)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825629" y="3349188"/>
            <a:ext cx="1864093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Выборочные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825631" y="3958407"/>
            <a:ext cx="612068" cy="1741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 профессиональным группам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724561" y="3958407"/>
            <a:ext cx="1058895" cy="1704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Распределение численности работников по размерам заработной платы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785955" y="5912761"/>
            <a:ext cx="936105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Медиана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344005" y="5912761"/>
            <a:ext cx="1656184" cy="709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Распределение по децильным группам и соотношения децильных групп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3637403" y="5920172"/>
            <a:ext cx="1463571" cy="7018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Доля работников с заработной платой ниже величины прожиточного минимума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258932" y="3430407"/>
            <a:ext cx="520770" cy="1694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Государственные служащие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992379" y="3449757"/>
            <a:ext cx="942615" cy="172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12 категорий работников, определенных «майскими указами» 2012 г.</a:t>
            </a:r>
          </a:p>
        </p:txBody>
      </p:sp>
      <p:sp>
        <p:nvSpPr>
          <p:cNvPr id="57" name="Стрелка вправо 56"/>
          <p:cNvSpPr/>
          <p:nvPr/>
        </p:nvSpPr>
        <p:spPr>
          <a:xfrm>
            <a:off x="5972441" y="764704"/>
            <a:ext cx="48454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9" name="Стрелка вниз 58"/>
          <p:cNvSpPr/>
          <p:nvPr/>
        </p:nvSpPr>
        <p:spPr>
          <a:xfrm>
            <a:off x="3491880" y="1196752"/>
            <a:ext cx="165445" cy="3795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V="1">
            <a:off x="1547664" y="2126126"/>
            <a:ext cx="6270803" cy="360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1547664" y="2162130"/>
            <a:ext cx="0" cy="2903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26" idx="2"/>
          </p:cNvCxnSpPr>
          <p:nvPr/>
        </p:nvCxnSpPr>
        <p:spPr>
          <a:xfrm flipH="1">
            <a:off x="3610359" y="2008393"/>
            <a:ext cx="1" cy="1357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endCxn id="30" idx="0"/>
          </p:cNvCxnSpPr>
          <p:nvPr/>
        </p:nvCxnSpPr>
        <p:spPr>
          <a:xfrm>
            <a:off x="4825629" y="2144128"/>
            <a:ext cx="2" cy="23638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7799085" y="2126126"/>
            <a:ext cx="0" cy="3128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stCxn id="29" idx="4"/>
          </p:cNvCxnSpPr>
          <p:nvPr/>
        </p:nvCxnSpPr>
        <p:spPr>
          <a:xfrm>
            <a:off x="1660787" y="3203190"/>
            <a:ext cx="0" cy="21286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endCxn id="35" idx="0"/>
          </p:cNvCxnSpPr>
          <p:nvPr/>
        </p:nvCxnSpPr>
        <p:spPr>
          <a:xfrm>
            <a:off x="1660787" y="3203190"/>
            <a:ext cx="765456" cy="23371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stCxn id="29" idx="4"/>
            <a:endCxn id="32" idx="0"/>
          </p:cNvCxnSpPr>
          <p:nvPr/>
        </p:nvCxnSpPr>
        <p:spPr>
          <a:xfrm flipH="1">
            <a:off x="820008" y="3203190"/>
            <a:ext cx="840779" cy="23371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>
            <a:stCxn id="30" idx="4"/>
            <a:endCxn id="36" idx="0"/>
          </p:cNvCxnSpPr>
          <p:nvPr/>
        </p:nvCxnSpPr>
        <p:spPr>
          <a:xfrm flipH="1">
            <a:off x="3810000" y="3203190"/>
            <a:ext cx="1015631" cy="2636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>
            <a:stCxn id="30" idx="4"/>
            <a:endCxn id="37" idx="0"/>
          </p:cNvCxnSpPr>
          <p:nvPr/>
        </p:nvCxnSpPr>
        <p:spPr>
          <a:xfrm>
            <a:off x="4825631" y="3203190"/>
            <a:ext cx="932045" cy="14599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4369188" y="5805264"/>
            <a:ext cx="380290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>
            <a:stCxn id="39" idx="2"/>
          </p:cNvCxnSpPr>
          <p:nvPr/>
        </p:nvCxnSpPr>
        <p:spPr>
          <a:xfrm flipH="1">
            <a:off x="6254008" y="5663211"/>
            <a:ext cx="1" cy="14205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>
            <a:endCxn id="48" idx="0"/>
          </p:cNvCxnSpPr>
          <p:nvPr/>
        </p:nvCxnSpPr>
        <p:spPr>
          <a:xfrm>
            <a:off x="4369188" y="5805264"/>
            <a:ext cx="1" cy="1149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>
            <a:stCxn id="46" idx="0"/>
          </p:cNvCxnSpPr>
          <p:nvPr/>
        </p:nvCxnSpPr>
        <p:spPr>
          <a:xfrm flipH="1" flipV="1">
            <a:off x="6254007" y="5797853"/>
            <a:ext cx="1" cy="1149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>
            <a:stCxn id="47" idx="0"/>
          </p:cNvCxnSpPr>
          <p:nvPr/>
        </p:nvCxnSpPr>
        <p:spPr>
          <a:xfrm flipV="1">
            <a:off x="8172097" y="5805264"/>
            <a:ext cx="0" cy="1074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>
            <a:stCxn id="37" idx="2"/>
            <a:endCxn id="38" idx="0"/>
          </p:cNvCxnSpPr>
          <p:nvPr/>
        </p:nvCxnSpPr>
        <p:spPr>
          <a:xfrm flipH="1">
            <a:off x="5131665" y="3781236"/>
            <a:ext cx="626011" cy="17717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 стрелкой 125"/>
          <p:cNvCxnSpPr>
            <a:stCxn id="37" idx="2"/>
            <a:endCxn id="39" idx="0"/>
          </p:cNvCxnSpPr>
          <p:nvPr/>
        </p:nvCxnSpPr>
        <p:spPr>
          <a:xfrm>
            <a:off x="5757676" y="3781236"/>
            <a:ext cx="496333" cy="17717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 стрелкой 127"/>
          <p:cNvCxnSpPr>
            <a:stCxn id="31" idx="4"/>
            <a:endCxn id="49" idx="0"/>
          </p:cNvCxnSpPr>
          <p:nvPr/>
        </p:nvCxnSpPr>
        <p:spPr>
          <a:xfrm flipH="1">
            <a:off x="7519317" y="3195019"/>
            <a:ext cx="299150" cy="2353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 стрелкой 131"/>
          <p:cNvCxnSpPr>
            <a:stCxn id="31" idx="4"/>
            <a:endCxn id="50" idx="0"/>
          </p:cNvCxnSpPr>
          <p:nvPr/>
        </p:nvCxnSpPr>
        <p:spPr>
          <a:xfrm>
            <a:off x="7818467" y="3195019"/>
            <a:ext cx="645220" cy="2547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793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16632"/>
            <a:ext cx="8764035" cy="1440160"/>
          </a:xfrm>
          <a:ln w="15875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РАСПРЕДЕЛЕНИЕ СРЕДНЕЙ ЗАРАБОТНОЙ ПЛАТЫ И СРЕДСТВ, НАПРАВЛЕННЫХ НА ОПЛАТУ ТРУДА, ПО 10 % ГРУППАМ РАБОТНИКОВ ЗА АПРЕЛЬ 2019 ГОДА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038888"/>
              </p:ext>
            </p:extLst>
          </p:nvPr>
        </p:nvGraphicFramePr>
        <p:xfrm>
          <a:off x="323528" y="1700808"/>
          <a:ext cx="8640960" cy="4701737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BBE0E3">
                        <a:tint val="50000"/>
                        <a:satMod val="300000"/>
                      </a:srgbClr>
                    </a:gs>
                    <a:gs pos="35000">
                      <a:srgbClr val="BBE0E3">
                        <a:tint val="37000"/>
                        <a:satMod val="300000"/>
                      </a:srgbClr>
                    </a:gs>
                    <a:gs pos="100000">
                      <a:srgbClr val="BBE0E3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3016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9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5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endParaRPr lang="ru-RU" sz="15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1448" marR="91448" marT="45684" marB="45684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Средняя заработная плата по 10% группам работников, руб.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1" marR="7621" marT="76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ru-RU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Доля средств, направленных на оплату труда, %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1" marR="7621" marT="7614" marB="0" anchor="ctr">
                    <a:lnL>
                      <a:noFill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5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ru-RU" sz="1500" dirty="0"/>
                        <a:t>1-й дециль</a:t>
                      </a:r>
                      <a:endParaRPr lang="ru-RU" sz="15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1448" marR="91448" marT="45684" marB="45684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12 088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ru-RU" sz="1500" kern="1200" dirty="0"/>
                        <a:t>2,5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5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ru-RU" sz="1500" dirty="0"/>
                        <a:t>2-й дециль</a:t>
                      </a:r>
                      <a:endParaRPr lang="ru-RU" sz="15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1448" marR="91448" marT="45684" marB="45684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17 660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ru-RU" sz="1500" kern="1200" dirty="0"/>
                        <a:t>3,7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5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ru-RU" sz="1500" kern="1200" dirty="0"/>
                        <a:t>3-й дециль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84" marB="45684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22 312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ru-RU" sz="1500" kern="1200" dirty="0"/>
                        <a:t>4,7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5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  4-й дециль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1" marR="7621" marT="7614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26 835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ru-RU" sz="1500" kern="1200" dirty="0"/>
                        <a:t>5,6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5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5-й </a:t>
                      </a:r>
                      <a:r>
                        <a:rPr lang="ru-RU" sz="1500" kern="1200" dirty="0">
                          <a:effectLst/>
                        </a:rPr>
                        <a:t>дециль</a:t>
                      </a:r>
                      <a:endParaRPr lang="ru-RU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1448" marR="91448" marT="45684" marB="45684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31 639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ru-RU" sz="1500" kern="1200" dirty="0"/>
                        <a:t>6,6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5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/>
                        <a:t>6-й </a:t>
                      </a:r>
                      <a:r>
                        <a:rPr lang="ru-RU" sz="1500" kern="1200" dirty="0">
                          <a:effectLst/>
                        </a:rPr>
                        <a:t>дециль</a:t>
                      </a:r>
                      <a:endParaRPr lang="ru-RU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1448" marR="91448" marT="45684" marB="45684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37 396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ru-RU" sz="1500" kern="1200" dirty="0"/>
                        <a:t>7,8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5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/>
                        <a:t>7-й </a:t>
                      </a:r>
                      <a:r>
                        <a:rPr lang="ru-RU" sz="1500" kern="1200" dirty="0">
                          <a:effectLst/>
                        </a:rPr>
                        <a:t>дециль</a:t>
                      </a:r>
                      <a:endParaRPr lang="ru-RU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1448" marR="91448" marT="45684" marB="45684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44 653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ru-RU" sz="1500" kern="1200" dirty="0"/>
                        <a:t>9,4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5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/>
                        <a:t>8-й </a:t>
                      </a:r>
                      <a:r>
                        <a:rPr lang="ru-RU" sz="1500" kern="1200" dirty="0">
                          <a:effectLst/>
                        </a:rPr>
                        <a:t>дециль</a:t>
                      </a:r>
                      <a:endParaRPr lang="ru-RU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1448" marR="91448" marT="45684" marB="45684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54 670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ru-RU" sz="1500" kern="1200" dirty="0"/>
                        <a:t>11,5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5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/>
                        <a:t>9-й </a:t>
                      </a:r>
                      <a:r>
                        <a:rPr lang="ru-RU" sz="1500" kern="1200" dirty="0">
                          <a:effectLst/>
                        </a:rPr>
                        <a:t>дециль</a:t>
                      </a:r>
                      <a:endParaRPr lang="ru-RU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1448" marR="91448" marT="45684" marB="45684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72 116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ru-RU" sz="1500" kern="1200" dirty="0"/>
                        <a:t>15,1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5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/>
                        <a:t>10-й </a:t>
                      </a:r>
                      <a:r>
                        <a:rPr lang="ru-RU" sz="1500" kern="1200" dirty="0">
                          <a:effectLst/>
                        </a:rPr>
                        <a:t>дециль</a:t>
                      </a:r>
                      <a:endParaRPr lang="ru-RU" sz="15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91448" marR="91448" marT="45684" marB="45684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157 206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ru-RU" sz="1500" kern="1200" dirty="0"/>
                        <a:t>33,1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12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/>
                        <a:t>Медианная заработная плата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84" marB="45684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/>
                        <a:t>34 335</a:t>
                      </a:r>
                      <a:endParaRPr lang="ru-RU" sz="15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effectLst/>
                        <a:latin typeface="Arial Cyr"/>
                      </a:endParaRP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248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60648"/>
            <a:ext cx="8764035" cy="1872208"/>
          </a:xfrm>
          <a:ln w="15875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СРЕДНЯЯ НАЧИСЛЕННАЯ ЗАРАБОТНАЯ ПЛАТА</a:t>
            </a:r>
            <a:endParaRPr lang="en-US" sz="21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ПО ПРОФЕССИОНАЛЬНЫМ ГРУППАМ РАБОТНИКОВ </a:t>
            </a:r>
            <a:endParaRPr lang="en-US" sz="21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ЗА ОКТЯБРЬ 2017 ГОДА</a:t>
            </a:r>
            <a:br>
              <a:rPr lang="ru-RU" sz="21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(последние имеющиеся итоги)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128808"/>
              </p:ext>
            </p:extLst>
          </p:nvPr>
        </p:nvGraphicFramePr>
        <p:xfrm>
          <a:off x="539552" y="2348880"/>
          <a:ext cx="8232998" cy="1949114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BBE0E3">
                        <a:tint val="50000"/>
                        <a:satMod val="300000"/>
                      </a:srgbClr>
                    </a:gs>
                    <a:gs pos="35000">
                      <a:srgbClr val="BBE0E3">
                        <a:tint val="37000"/>
                        <a:satMod val="300000"/>
                      </a:srgbClr>
                    </a:gs>
                    <a:gs pos="100000">
                      <a:srgbClr val="BBE0E3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5059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3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категориям персонала, </a:t>
                      </a: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рублей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636">
                <a:tc>
                  <a:txBody>
                    <a:bodyPr/>
                    <a:lstStyle/>
                    <a:p>
                      <a:pPr marR="359410"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Руководители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74 059</a:t>
                      </a:r>
                      <a:endParaRPr lang="ru-RU" sz="15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374">
                <a:tc>
                  <a:txBody>
                    <a:bodyPr/>
                    <a:lstStyle/>
                    <a:p>
                      <a:pPr marR="359410"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Специалисты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41 955</a:t>
                      </a:r>
                      <a:endParaRPr lang="ru-RU" sz="15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528">
                <a:tc>
                  <a:txBody>
                    <a:bodyPr/>
                    <a:lstStyle/>
                    <a:p>
                      <a:pPr marR="359410"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Другие служащие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23 876</a:t>
                      </a:r>
                      <a:endParaRPr lang="ru-RU" sz="15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528">
                <a:tc>
                  <a:txBody>
                    <a:bodyPr/>
                    <a:lstStyle/>
                    <a:p>
                      <a:pPr marR="359410"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Рабочие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30 363</a:t>
                      </a:r>
                      <a:endParaRPr lang="ru-RU" sz="15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24615"/>
              </p:ext>
            </p:extLst>
          </p:nvPr>
        </p:nvGraphicFramePr>
        <p:xfrm>
          <a:off x="539552" y="4437112"/>
          <a:ext cx="8208912" cy="1891725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BBE0E3">
                        <a:tint val="50000"/>
                        <a:satMod val="300000"/>
                      </a:srgbClr>
                    </a:gs>
                    <a:gs pos="35000">
                      <a:srgbClr val="BBE0E3">
                        <a:tint val="37000"/>
                        <a:satMod val="300000"/>
                      </a:srgbClr>
                    </a:gs>
                    <a:gs pos="100000">
                      <a:srgbClr val="BBE0E3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50357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3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профессиональным группам, </a:t>
                      </a:r>
                    </a:p>
                    <a:p>
                      <a:pPr 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(примеры)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рублей 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Водители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37 487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Продавцы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29 187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8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Врачи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52 915</a:t>
                      </a:r>
                    </a:p>
                  </a:txBody>
                  <a:tcPr marL="68580" marR="68580" marT="0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511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839" y="332656"/>
            <a:ext cx="8790479" cy="1625674"/>
          </a:xfrm>
          <a:ln w="15875">
            <a:solidFill>
              <a:srgbClr val="002060"/>
            </a:solidFill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СРЕДНЯЯ ЗАРАБОТНАЯ ПЛАТА ПО ПРОФЕССИОНАЛЬНЫМ ГРУППАМ РАБОТНИКОВ</a:t>
            </a:r>
            <a:endParaRPr lang="en-US" sz="25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(за октябрь предыдущего года) 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183840" y="2132856"/>
            <a:ext cx="1579849" cy="2304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57-Т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1907839" y="2133024"/>
            <a:ext cx="2033561" cy="2304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раз в 2 года по нечетным годам</a:t>
            </a:r>
          </a:p>
          <a:p>
            <a:pPr algn="ctr">
              <a:spcAft>
                <a:spcPts val="600"/>
              </a:spcAft>
            </a:pPr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Последнее обследование проведено </a:t>
            </a:r>
            <a:b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октябрь 2017 г.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067944" y="2133024"/>
            <a:ext cx="2520280" cy="2304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Юридические лица (кроме субъектов малого предпринимательства), осуществляющие все виды экономической деятельности (кроме финансовой и страховой деятельности; государственного управления и обеспечения военной безопасности; деятельности общественных и экстерриториальных организаций)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6732240" y="2133024"/>
            <a:ext cx="2242078" cy="23073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Российской Федерации,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субъектам РФ,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федеральным округам 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83840" y="4509120"/>
            <a:ext cx="8790478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0000">
              <a:spcAft>
                <a:spcPts val="600"/>
              </a:spcAft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начисленная заработная плата:</a:t>
            </a:r>
          </a:p>
          <a:p>
            <a:pPr marL="684000">
              <a:spcAft>
                <a:spcPts val="600"/>
              </a:spcAft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видам экономической деятельности (по разделам</a:t>
            </a: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ОКВЭД2)</a:t>
            </a:r>
          </a:p>
          <a:p>
            <a:pPr marL="684000">
              <a:spcAft>
                <a:spcPts val="600"/>
              </a:spcAft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категориям персонала (руководители, специалисты, другие служащие, рабочие) </a:t>
            </a:r>
          </a:p>
          <a:p>
            <a:pPr marL="684000">
              <a:spcAft>
                <a:spcPts val="600"/>
              </a:spcAft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профессиональным группам работников </a:t>
            </a:r>
          </a:p>
          <a:p>
            <a:pPr marL="684000">
              <a:spcAft>
                <a:spcPts val="600"/>
              </a:spcAft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полу</a:t>
            </a:r>
          </a:p>
          <a:p>
            <a:pPr marL="684000">
              <a:spcAft>
                <a:spcPts val="600"/>
              </a:spcAft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возрастным группам</a:t>
            </a:r>
          </a:p>
          <a:p>
            <a:pPr marL="684000">
              <a:spcAft>
                <a:spcPts val="600"/>
              </a:spcAft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уровню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958338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838" y="332656"/>
            <a:ext cx="8790479" cy="1625674"/>
          </a:xfrm>
          <a:ln w="15875">
            <a:solidFill>
              <a:srgbClr val="002060"/>
            </a:solidFill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900" b="1" i="1" dirty="0">
                <a:latin typeface="Arial" panose="020B0604020202020204" pitchFamily="34" charset="0"/>
                <a:cs typeface="Arial" panose="020B0604020202020204" pitchFamily="34" charset="0"/>
              </a:rPr>
              <a:t>ЧИСЛЕННОСТЬ И ОПЛАТА ТРУДА</a:t>
            </a:r>
            <a:r>
              <a:rPr lang="en-US" sz="19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i="1" dirty="0">
                <a:latin typeface="Arial" panose="020B0604020202020204" pitchFamily="34" charset="0"/>
                <a:cs typeface="Arial" panose="020B0604020202020204" pitchFamily="34" charset="0"/>
              </a:rPr>
              <a:t>РАБОТНИКОВ ГОСУДАРСТВЕННЫХ ОРГАНОВ</a:t>
            </a:r>
            <a:r>
              <a:rPr lang="en-US" sz="19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i="1" dirty="0">
                <a:latin typeface="Arial" panose="020B0604020202020204" pitchFamily="34" charset="0"/>
                <a:cs typeface="Arial" panose="020B0604020202020204" pitchFamily="34" charset="0"/>
              </a:rPr>
              <a:t>И ОРГАНОВ МЕСТНОГО  САМОУПРАВЛЕНИЯ</a:t>
            </a:r>
            <a:br>
              <a:rPr lang="ru-RU" sz="19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b="1" i="1" dirty="0">
                <a:latin typeface="Arial" panose="020B0604020202020204" pitchFamily="34" charset="0"/>
                <a:cs typeface="Arial" panose="020B0604020202020204" pitchFamily="34" charset="0"/>
              </a:rPr>
              <a:t>ПО КАТЕГОРИЯ ПЕРСОНАЛА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183839" y="2276872"/>
            <a:ext cx="2034000" cy="1944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1-Т (ГМС)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2404914" y="2277040"/>
            <a:ext cx="2033561" cy="1944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Ежегодно</a:t>
            </a:r>
          </a:p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Последнее обследование проведено за 2018 г. 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560140" y="2277040"/>
            <a:ext cx="1800200" cy="1944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Государственные органы и органы местного самоуправления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6516216" y="2273820"/>
            <a:ext cx="2458102" cy="19472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ветви власти (законодательная, исполнительная, судебная власть и прокуратура)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уровни управления (федеральный, региональный)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субъекты Российской Федерации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83839" y="4581128"/>
            <a:ext cx="8790479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численность</a:t>
            </a:r>
          </a:p>
          <a:p>
            <a:pPr marL="72000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укомплектованность</a:t>
            </a:r>
          </a:p>
          <a:p>
            <a:pPr marL="720000" indent="-285750"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среднемесячная начисленная заработная плата государственных гражданских (муниципальных) служащих </a:t>
            </a:r>
          </a:p>
        </p:txBody>
      </p:sp>
    </p:spTree>
    <p:extLst>
      <p:ext uri="{BB962C8B-B14F-4D97-AF65-F5344CB8AC3E}">
        <p14:creationId xmlns:p14="http://schemas.microsoft.com/office/powerpoint/2010/main" val="1198490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60648"/>
            <a:ext cx="8764035" cy="1512168"/>
          </a:xfrm>
          <a:ln w="15875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ЧИСЛЕННОСТЬ И СРЕДНЕМЕСЯЧНАЯ НАЧИСЛЕННАЯ ЗАРАБОТНАЯ ПЛАТА ГОСУДАРСТВЕННЫХ ГРАЖДАНСКИХ СЛУЖАЩИХ ЗА 2018 ГОД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975292"/>
              </p:ext>
            </p:extLst>
          </p:nvPr>
        </p:nvGraphicFramePr>
        <p:xfrm>
          <a:off x="323528" y="2060848"/>
          <a:ext cx="8640959" cy="3209823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BBE0E3">
                        <a:tint val="50000"/>
                        <a:satMod val="300000"/>
                      </a:srgbClr>
                    </a:gs>
                    <a:gs pos="35000">
                      <a:srgbClr val="BBE0E3">
                        <a:tint val="37000"/>
                        <a:satMod val="300000"/>
                      </a:srgbClr>
                    </a:gs>
                    <a:gs pos="100000">
                      <a:srgbClr val="BBE0E3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2235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5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6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6595">
                <a:tc>
                  <a:txBody>
                    <a:bodyPr/>
                    <a:lstStyle/>
                    <a:p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Среднемесячная начисленная заработная  плата, </a:t>
                      </a:r>
                    </a:p>
                    <a:p>
                      <a:pPr algn="ctr"/>
                      <a:r>
                        <a:rPr lang="ru-RU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рублей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работников,</a:t>
                      </a:r>
                      <a:r>
                        <a:rPr lang="ru-RU" sz="1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algn="ctr"/>
                      <a:r>
                        <a:rPr lang="ru-RU" sz="1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человек</a:t>
                      </a:r>
                      <a:endParaRPr lang="ru-RU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Укомплектованность, процентов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262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r>
                        <a:rPr lang="ru-RU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Российской Федерации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50,0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1029,9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93,0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63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 на уровнях:</a:t>
                      </a: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163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федеральном</a:t>
                      </a: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126,6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38,3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84,7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163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региональном</a:t>
                      </a: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47,2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991,6</a:t>
                      </a:r>
                      <a:endParaRPr lang="ru-RU" sz="15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93,3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764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920880" cy="2376264"/>
          </a:xfrm>
          <a:ln>
            <a:solidFill>
              <a:srgbClr val="002060"/>
            </a:solidFill>
          </a:ln>
        </p:spPr>
        <p:txBody>
          <a:bodyPr anchor="t" anchorCtr="0"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500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</a:t>
            </a: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Среднемесячная начисленная заработная плата работников</a:t>
            </a: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организаций сельского хозяйства</a:t>
            </a: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 Российской Федерации за 2018 год составила</a:t>
            </a: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25878 рублей. При этом самая высокая заработная плата</a:t>
            </a: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сложилась в Сахалинской области (</a:t>
            </a:r>
            <a:r>
              <a:rPr lang="ru-RU" sz="18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54313 рублей),</a:t>
            </a: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самая </a:t>
            </a:r>
            <a:b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низкая – в Республике Тыва (10079 рублей).</a:t>
            </a: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</a:t>
            </a:r>
            <a:endParaRPr lang="ru-RU" sz="1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3568" y="3068960"/>
            <a:ext cx="7920880" cy="3168352"/>
          </a:xfrm>
          <a:prstGeom prst="rect">
            <a:avLst/>
          </a:prstGeom>
          <a:ln>
            <a:solidFill>
              <a:srgbClr val="002060"/>
            </a:solidFill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 cap="none" baseline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sz="2500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</a:t>
            </a: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растениеводстве и животноводстве, охоте</a:t>
            </a: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 предоставлении соответствующих услуг</a:t>
            </a: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этих областях (код ОКВЭД2 – 01) в целом</a:t>
            </a:r>
            <a:b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 Российской Федерации доля работников организаций, </a:t>
            </a:r>
            <a:b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не относящихся к субъектам малого предпринимательства, получающих заработную плату менее 40,0 тыс. рублей составляет</a:t>
            </a: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81,4%,</a:t>
            </a: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от 40 до 75 тыс. рублей получают 15,6%, свыше</a:t>
            </a: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b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75 тыс. рублей – 2,9%.</a:t>
            </a:r>
            <a:endParaRPr lang="en-US" sz="1800" b="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br>
              <a:rPr lang="ru-RU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en-US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</a:t>
            </a:r>
            <a:endParaRPr lang="ru-RU" sz="1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60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88640"/>
            <a:ext cx="8764035" cy="1152128"/>
          </a:xfrm>
          <a:ln w="15875">
            <a:noFill/>
          </a:ln>
        </p:spPr>
        <p:txBody>
          <a:bodyPr anchor="ctr" anchorCtr="1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18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НАЧИСЛЕННАЯ ЗАРАБОТНАЯ ПЛАТА РАБОТНИКОВ ОРГАНИЗАЦИЙ ПО ВИДУ ЭКОНОМИЧЕСКОЙ ДЕЯТЕЛЬНОСТИ «СЕЛЬСКОЕ, ЛЕСНОЕ ХОЗЯЙСТВО, ОХОТА, РЫБОЛОВСТВО И РЫБОВОДСТВО» </a:t>
            </a:r>
            <a:br>
              <a:rPr lang="ru-RU" sz="18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ОКТЯБРЬ 2017 ГОДА (ОБСЛЕДОВАНИЕ № 5)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332254"/>
              </p:ext>
            </p:extLst>
          </p:nvPr>
        </p:nvGraphicFramePr>
        <p:xfrm>
          <a:off x="395536" y="1412776"/>
          <a:ext cx="8352928" cy="5233072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BBE0E3">
                        <a:tint val="50000"/>
                        <a:satMod val="300000"/>
                      </a:srgbClr>
                    </a:gs>
                    <a:gs pos="35000">
                      <a:srgbClr val="BBE0E3">
                        <a:tint val="37000"/>
                        <a:satMod val="300000"/>
                      </a:srgbClr>
                    </a:gs>
                    <a:gs pos="100000">
                      <a:srgbClr val="BBE0E3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3326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1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1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835">
                <a:tc rowSpan="2">
                  <a:txBody>
                    <a:bodyPr/>
                    <a:lstStyle/>
                    <a:p>
                      <a:pPr algn="l" fontAlgn="t"/>
                      <a:endParaRPr lang="ru-RU" sz="13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200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Средняя начисленная заработная плата, рублей </a:t>
                      </a:r>
                      <a:endParaRPr lang="ru-RU" sz="13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том числе по полу</a:t>
                      </a:r>
                      <a:endParaRPr lang="ru-RU" sz="13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2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мужчины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женщины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работников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28 632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30 516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25 355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 по категориям персонала</a:t>
                      </a:r>
                    </a:p>
                  </a:txBody>
                  <a:tcPr marL="857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Руководители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51 217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54 085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45 988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Специалисты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32 075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36 593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28 213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служащие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20 330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22 415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19 948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Рабочие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26 199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27 755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22 796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 по уровням образования</a:t>
                      </a:r>
                    </a:p>
                  </a:txBody>
                  <a:tcPr marL="857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Высшее профессиональное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38 883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42 698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34 225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Среднее профессиональное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27 549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29 812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23 239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Среднее общее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25 395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27 038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22 311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Основное общее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24 447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25 291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22 926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имеют основного общего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24 325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25 803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21 386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 по возрастным группам</a:t>
                      </a:r>
                    </a:p>
                  </a:txBody>
                  <a:tcPr marL="857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 29 лет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29 022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30 317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25 943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30 до 39 лет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30 933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33 208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27 081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40 до 49 лет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29 050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31 760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25 479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50 до 54 лет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27 321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29 695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23 694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55 до 59 лет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26 896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27 815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24 654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60 до 64 лет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26 094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27 163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23 540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лет и выше</a:t>
                      </a:r>
                    </a:p>
                  </a:txBody>
                  <a:tcPr marL="9525" marR="9525" marT="9525" marB="0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24 520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25 575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22 204 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126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2468021" y="1242174"/>
            <a:ext cx="4247141" cy="568472"/>
            <a:chOff x="604443" y="1524706"/>
            <a:chExt cx="5662854" cy="568472"/>
          </a:xfrm>
        </p:grpSpPr>
        <p:sp>
          <p:nvSpPr>
            <p:cNvPr id="17" name="Овал 16"/>
            <p:cNvSpPr/>
            <p:nvPr/>
          </p:nvSpPr>
          <p:spPr>
            <a:xfrm>
              <a:off x="604443" y="1524706"/>
              <a:ext cx="5558986" cy="568472"/>
            </a:xfrm>
            <a:prstGeom prst="ellipse">
              <a:avLst/>
            </a:prstGeom>
            <a:solidFill>
              <a:schemeClr val="tx2">
                <a:lumMod val="75000"/>
                <a:alpha val="38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 rot="5400000">
              <a:off x="3310040" y="-1064206"/>
              <a:ext cx="368344" cy="55461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131" name="Прямоугольник 130"/>
          <p:cNvSpPr/>
          <p:nvPr/>
        </p:nvSpPr>
        <p:spPr>
          <a:xfrm>
            <a:off x="66500" y="373721"/>
            <a:ext cx="728260" cy="3895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389103" y="486051"/>
            <a:ext cx="5980549" cy="477383"/>
          </a:xfrm>
          <a:prstGeom prst="ellipse">
            <a:avLst/>
          </a:prstGeom>
          <a:solidFill>
            <a:schemeClr val="tx2">
              <a:lumMod val="75000"/>
              <a:alpha val="38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94760" y="206605"/>
            <a:ext cx="7593664" cy="76415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6043" y="260736"/>
            <a:ext cx="789109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Растениеводство и животноводство, охота и предоставление соответствующих услуг в этих областях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-2505" y="206605"/>
            <a:ext cx="797263" cy="76569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A5D9B77-E169-4045-B83F-2453C048D4EC}"/>
              </a:ext>
            </a:extLst>
          </p:cNvPr>
          <p:cNvSpPr/>
          <p:nvPr/>
        </p:nvSpPr>
        <p:spPr>
          <a:xfrm>
            <a:off x="794760" y="983170"/>
            <a:ext cx="7593663" cy="691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lang="ru-RU" sz="1800" b="0" i="0" u="none" strike="noStrike" kern="1200" spc="0" baseline="0" dirty="0">
                <a:solidFill>
                  <a:srgbClr val="44546A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b="1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Среднесписочная численность работников организаций </a:t>
            </a:r>
          </a:p>
          <a:p>
            <a:pPr algn="ctr">
              <a:defRPr lang="ru-RU" sz="1800" b="0" i="0" u="none" strike="noStrike" kern="1200" spc="0" baseline="0" dirty="0">
                <a:solidFill>
                  <a:srgbClr val="44546A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400" b="1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(тыс. человек)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8388423" y="206605"/>
            <a:ext cx="755577" cy="76415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152186" y="1988840"/>
          <a:ext cx="7020213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3529" y="605276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Справочно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в 2018 г. по сравнению с 2014 г. численность работников организаций в целом по экономике сократилась на 3 %, в сельском хозяйстве – на 13 %.</a:t>
            </a:r>
          </a:p>
        </p:txBody>
      </p:sp>
    </p:spTree>
    <p:extLst>
      <p:ext uri="{BB962C8B-B14F-4D97-AF65-F5344CB8AC3E}">
        <p14:creationId xmlns:p14="http://schemas.microsoft.com/office/powerpoint/2010/main" val="3709307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 22"/>
          <p:cNvGrpSpPr/>
          <p:nvPr/>
        </p:nvGrpSpPr>
        <p:grpSpPr>
          <a:xfrm>
            <a:off x="2376678" y="1236681"/>
            <a:ext cx="4552408" cy="568472"/>
            <a:chOff x="604443" y="1524706"/>
            <a:chExt cx="5662854" cy="568472"/>
          </a:xfrm>
        </p:grpSpPr>
        <p:sp>
          <p:nvSpPr>
            <p:cNvPr id="24" name="Овал 23"/>
            <p:cNvSpPr/>
            <p:nvPr/>
          </p:nvSpPr>
          <p:spPr>
            <a:xfrm>
              <a:off x="604443" y="1524706"/>
              <a:ext cx="5558986" cy="568472"/>
            </a:xfrm>
            <a:prstGeom prst="ellipse">
              <a:avLst/>
            </a:prstGeom>
            <a:solidFill>
              <a:schemeClr val="tx2">
                <a:lumMod val="75000"/>
                <a:alpha val="38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 rot="5400000">
              <a:off x="3310040" y="-1064206"/>
              <a:ext cx="368344" cy="55461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131" name="Прямоугольник 130"/>
          <p:cNvSpPr/>
          <p:nvPr/>
        </p:nvSpPr>
        <p:spPr>
          <a:xfrm>
            <a:off x="66500" y="373721"/>
            <a:ext cx="728260" cy="3895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389103" y="486051"/>
            <a:ext cx="5980549" cy="477383"/>
          </a:xfrm>
          <a:prstGeom prst="ellipse">
            <a:avLst/>
          </a:prstGeom>
          <a:solidFill>
            <a:schemeClr val="tx2">
              <a:lumMod val="75000"/>
              <a:alpha val="38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94760" y="206605"/>
            <a:ext cx="7593664" cy="76415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6043" y="260736"/>
            <a:ext cx="789109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Растениеводство и животноводство, охота и предоставление соответствующих услуг в этих областях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-2505" y="206605"/>
            <a:ext cx="797263" cy="76569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0D1F765A-38A7-40CF-BED9-A6F070EA4C92}"/>
              </a:ext>
            </a:extLst>
          </p:cNvPr>
          <p:cNvSpPr/>
          <p:nvPr/>
        </p:nvSpPr>
        <p:spPr>
          <a:xfrm>
            <a:off x="539553" y="996520"/>
            <a:ext cx="8226658" cy="68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700" b="1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Среднемесячная начисленная заработная плата работников организаций</a:t>
            </a:r>
          </a:p>
          <a:p>
            <a:pPr algn="ctr"/>
            <a:r>
              <a:rPr lang="ru-RU" sz="1400" b="1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(рублей)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8388423" y="206605"/>
            <a:ext cx="755577" cy="76415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96126" y="1805153"/>
          <a:ext cx="8568362" cy="3784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883338" y="5805264"/>
          <a:ext cx="5416505" cy="9144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83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В процентах к среднероссийскому уровню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2014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2015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2016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2017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2018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53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57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58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60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59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091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FE3EDC-6037-8248-A3E9-3FA1B4170B6A}"/>
              </a:ext>
            </a:extLst>
          </p:cNvPr>
          <p:cNvSpPr txBox="1"/>
          <p:nvPr/>
        </p:nvSpPr>
        <p:spPr>
          <a:xfrm>
            <a:off x="1475656" y="332656"/>
            <a:ext cx="6578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РАБОТНИКОВ ПО УРОВНЮ ЗАРПЛАТ*, %</a:t>
            </a:r>
          </a:p>
          <a:p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5949280"/>
            <a:ext cx="79208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/>
              <a:t>*За апрель 2019 года, по данным выборочного обследования работников организаций (без субъектов малого предпринимательства)</a:t>
            </a:r>
          </a:p>
          <a:p>
            <a:endParaRPr lang="ru-RU" sz="11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611560" y="855876"/>
          <a:ext cx="8064896" cy="4733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2">
            <a:extLst>
              <a:ext uri="{FF2B5EF4-FFF2-40B4-BE49-F238E27FC236}">
                <a16:creationId xmlns:a16="http://schemas.microsoft.com/office/drawing/2014/main" id="{D2C1C50A-379E-114B-84CF-6DF3544AE0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018214"/>
            <a:ext cx="1728193" cy="98471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96114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9532" y="332656"/>
            <a:ext cx="8712968" cy="360040"/>
          </a:xfrm>
        </p:spPr>
        <p:txBody>
          <a:bodyPr>
            <a:noAutofit/>
          </a:bodyPr>
          <a:lstStyle/>
          <a:p>
            <a:pPr algn="ctr"/>
            <a:r>
              <a:rPr lang="ru-RU" sz="1500" b="1" i="1" dirty="0">
                <a:latin typeface="Arial" panose="020B0604020202020204" pitchFamily="34" charset="0"/>
                <a:cs typeface="Arial" panose="020B0604020202020204" pitchFamily="34" charset="0"/>
              </a:rPr>
              <a:t>СРЕДНЕМЕСЯЧНАЯ НАЧИСЛЕННАЯ ЗАРАБОТНАЯ ПЛАТА РАБОТНИКОВ ОРГАНИЗАЦИЙ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942916" y="744103"/>
            <a:ext cx="7297355" cy="114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248528" y="1081249"/>
            <a:ext cx="1440000" cy="148365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всем организациям</a:t>
            </a:r>
            <a:endParaRPr lang="ru-RU" sz="1000" b="1" dirty="0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51720" y="1085412"/>
            <a:ext cx="1440000" cy="14794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работников по размерам заработной платы </a:t>
            </a:r>
            <a:endParaRPr lang="ru-RU" sz="1000" b="1" dirty="0">
              <a:solidFill>
                <a:prstClr val="white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865812" y="1106996"/>
            <a:ext cx="1440000" cy="14670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«Указные» категории (врачи, педагоги и т.д.)</a:t>
            </a:r>
            <a:endParaRPr lang="ru-RU" sz="1000" b="1" dirty="0">
              <a:solidFill>
                <a:prstClr val="white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24128" y="1113389"/>
            <a:ext cx="1440000" cy="147203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Гос. служащие </a:t>
            </a:r>
            <a:endParaRPr lang="ru-RU" sz="1000" b="1" dirty="0">
              <a:solidFill>
                <a:prstClr val="white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461864" y="1091180"/>
            <a:ext cx="1440000" cy="14819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Профессиональ-ные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группы</a:t>
            </a:r>
            <a:endParaRPr lang="ru-RU" sz="1000" b="1" dirty="0">
              <a:solidFill>
                <a:prstClr val="white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2315140" y="753629"/>
            <a:ext cx="4218" cy="3371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458698" y="732654"/>
            <a:ext cx="4218" cy="3371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6325437" y="759505"/>
            <a:ext cx="4218" cy="3371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8227731" y="748267"/>
            <a:ext cx="4218" cy="3371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963165" y="744104"/>
            <a:ext cx="4218" cy="3371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116386" y="2889823"/>
            <a:ext cx="1584000" cy="52005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ежемесячно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271811" y="5231570"/>
            <a:ext cx="2520280" cy="92831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Среднемесячная начисленная заработная плата наемных  работников в организациях, у индивидуальных предпринимателей и физических лиц</a:t>
            </a:r>
            <a:endParaRPr lang="ru-RU" sz="900" dirty="0">
              <a:solidFill>
                <a:prstClr val="white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1907704" y="2898304"/>
            <a:ext cx="1584000" cy="52005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 в 2 года </a:t>
            </a:r>
          </a:p>
        </p:txBody>
      </p:sp>
      <p:sp>
        <p:nvSpPr>
          <p:cNvPr id="50" name="Овал 49"/>
          <p:cNvSpPr/>
          <p:nvPr/>
        </p:nvSpPr>
        <p:spPr>
          <a:xfrm>
            <a:off x="3792091" y="2889821"/>
            <a:ext cx="1584548" cy="52005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ежеквартально</a:t>
            </a:r>
          </a:p>
        </p:txBody>
      </p:sp>
      <p:sp>
        <p:nvSpPr>
          <p:cNvPr id="51" name="Овал 50"/>
          <p:cNvSpPr/>
          <p:nvPr/>
        </p:nvSpPr>
        <p:spPr>
          <a:xfrm>
            <a:off x="5638800" y="2900778"/>
            <a:ext cx="1584000" cy="52005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ежегодно</a:t>
            </a:r>
          </a:p>
        </p:txBody>
      </p:sp>
      <p:sp>
        <p:nvSpPr>
          <p:cNvPr id="52" name="Овал 51"/>
          <p:cNvSpPr/>
          <p:nvPr/>
        </p:nvSpPr>
        <p:spPr>
          <a:xfrm>
            <a:off x="4202722" y="5418584"/>
            <a:ext cx="1584000" cy="52005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ежегодно</a:t>
            </a:r>
          </a:p>
        </p:txBody>
      </p:sp>
      <p:sp>
        <p:nvSpPr>
          <p:cNvPr id="53" name="Овал 52"/>
          <p:cNvSpPr/>
          <p:nvPr/>
        </p:nvSpPr>
        <p:spPr>
          <a:xfrm>
            <a:off x="7461864" y="2909246"/>
            <a:ext cx="1584000" cy="52005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 в 2 года 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309730" y="3760759"/>
            <a:ext cx="1317596" cy="112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Крупные и средние – сплошное наблюдение</a:t>
            </a:r>
          </a:p>
          <a:p>
            <a:pPr algn="ctr"/>
            <a:endParaRPr lang="ru-RU" sz="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Малые и </a:t>
            </a:r>
            <a:r>
              <a:rPr lang="ru-RU" sz="9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микропредприятия</a:t>
            </a:r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выборка</a:t>
            </a:r>
          </a:p>
        </p:txBody>
      </p:sp>
      <p:cxnSp>
        <p:nvCxnSpPr>
          <p:cNvPr id="64" name="Прямая со стрелкой 63"/>
          <p:cNvCxnSpPr/>
          <p:nvPr/>
        </p:nvCxnSpPr>
        <p:spPr>
          <a:xfrm>
            <a:off x="967383" y="2564903"/>
            <a:ext cx="50" cy="33445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2699792" y="2585419"/>
            <a:ext cx="50" cy="33445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4584315" y="2564904"/>
            <a:ext cx="50" cy="33445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6453484" y="2585419"/>
            <a:ext cx="50" cy="33445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8229790" y="2582956"/>
            <a:ext cx="50" cy="33445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2041044" y="3761528"/>
            <a:ext cx="1317596" cy="112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Выборка по крупным и средние организациям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3932795" y="3769931"/>
            <a:ext cx="1317596" cy="11274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организации государственной и муниципальной  собственности определенных видов экономической деятельности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772002" y="3751234"/>
            <a:ext cx="1317596" cy="112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государственные и муниципальные служащие. Центральный аппарат и территориальные органы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7523066" y="3760759"/>
            <a:ext cx="1317596" cy="112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Выборка по крупным и средним организациям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374020" y="5085184"/>
            <a:ext cx="1317596" cy="112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данным отчетности организаций и выборочных обследований населения</a:t>
            </a:r>
          </a:p>
        </p:txBody>
      </p:sp>
      <p:cxnSp>
        <p:nvCxnSpPr>
          <p:cNvPr id="83" name="Прямая со стрелкой 82"/>
          <p:cNvCxnSpPr/>
          <p:nvPr/>
        </p:nvCxnSpPr>
        <p:spPr>
          <a:xfrm>
            <a:off x="8216967" y="3437468"/>
            <a:ext cx="0" cy="3515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968528" y="3418359"/>
            <a:ext cx="0" cy="3515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2697740" y="3409956"/>
            <a:ext cx="0" cy="3515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>
            <a:off x="4605338" y="3409956"/>
            <a:ext cx="0" cy="3515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>
            <a:off x="6461214" y="3409956"/>
            <a:ext cx="0" cy="3515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endCxn id="52" idx="2"/>
          </p:cNvCxnSpPr>
          <p:nvPr/>
        </p:nvCxnSpPr>
        <p:spPr>
          <a:xfrm flipV="1">
            <a:off x="3792091" y="5678612"/>
            <a:ext cx="410631" cy="1092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/>
          <p:nvPr/>
        </p:nvCxnSpPr>
        <p:spPr>
          <a:xfrm flipV="1">
            <a:off x="5786722" y="5688396"/>
            <a:ext cx="573537" cy="11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Текст 2"/>
          <p:cNvSpPr txBox="1">
            <a:spLocks/>
          </p:cNvSpPr>
          <p:nvPr/>
        </p:nvSpPr>
        <p:spPr>
          <a:xfrm>
            <a:off x="773837" y="5374644"/>
            <a:ext cx="413787" cy="60793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3500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577210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16634"/>
            <a:ext cx="4032448" cy="86409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ru-RU" sz="1500" b="1" dirty="0">
                <a:solidFill>
                  <a:schemeClr val="accent1">
                    <a:lumMod val="75000"/>
                  </a:schemeClr>
                </a:solidFill>
              </a:rPr>
              <a:t>ДОЛЯ РАБОТНИКОВ ОРГАНИЗАЦИЙ С ЗАРАБОТНОЙ ПЛАТОЙ НА УРОВНЕ И НИЖЕ МИНИМАЛЬНОГО РАЗМЕРА ОПЛАТЫ ТРУДА*,%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76056" y="116634"/>
            <a:ext cx="3600400" cy="79208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ДОЛЯ РАБОТНИКОВ ОРГАНИЗАЦИЙ С ЗАРАБОТНОЙ ПЛАТОЙ   НИЖЕ ВЕЛИЧИНЫ ПРОЖИТОЧНОГО МИНИМУМА*, %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6270310"/>
            <a:ext cx="79208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/>
              <a:t>*За апрель, по данным выборочного обследования работников организаций (без субъектов малого предпринимательства)</a:t>
            </a:r>
          </a:p>
          <a:p>
            <a:r>
              <a:rPr lang="ru-RU" sz="1100" dirty="0"/>
              <a:t>  До 2017 года расчет осуществлялся с использованием ОКВЭД-2007, с 2017 года – с использованием ОКВЭД2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251520" y="980729"/>
          <a:ext cx="4032448" cy="5084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/>
        </p:nvGraphicFramePr>
        <p:xfrm>
          <a:off x="5004048" y="888590"/>
          <a:ext cx="3888432" cy="515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50875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79208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МЕДИАННОЕ ЗНАЧЕНИЕ ЗАРАБОТНОЙ ПЛАТЫ*, ТЫС. РУБ. В МЕСЯЦ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53470" y="5805264"/>
            <a:ext cx="79208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/>
              <a:t>*За апрель, по данным выборочного обследования работников организаций (без субъектов малого предпринимательства).</a:t>
            </a:r>
          </a:p>
          <a:p>
            <a:r>
              <a:rPr lang="ru-RU" sz="1100" dirty="0"/>
              <a:t>  До 2017 года расчет осуществлялся с использованием ОКВЭД-2007, с 2017 года – с использованием ОКВЭД2</a:t>
            </a:r>
          </a:p>
          <a:p>
            <a:pPr marL="171450" indent="-171450">
              <a:buFont typeface="Arial" charset="0"/>
              <a:buChar char="•"/>
            </a:pPr>
            <a:endParaRPr lang="ru-RU" sz="11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707610" y="1052736"/>
          <a:ext cx="8136904" cy="446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1844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15616" y="188641"/>
            <a:ext cx="7128792" cy="79208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СООТНОШЕНИЕ РАЗМЕРОВ СРЕДНЕЙ ЗАРАБОТНОЙ ПЛАТЫ </a:t>
            </a:r>
          </a:p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10% НАИБОЛЕЕ И 10%  НАИМЕНЕЕ ОПЛАЧИВАЕМЫХ РАБОТНИКОВ*, РАЗ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731520" y="1468754"/>
          <a:ext cx="7872928" cy="4408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6165304"/>
            <a:ext cx="76771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*За апрель, по данным выборочного обследования работников организаций (без субъектов малого предпринимательства).</a:t>
            </a:r>
          </a:p>
          <a:p>
            <a:r>
              <a:rPr lang="ru-RU" sz="1100" dirty="0"/>
              <a:t>  До 2017 года расчет осуществлялся с использованием ОКВЭД-2007, с 2017 года – с использованием ОКВЭД2</a:t>
            </a:r>
          </a:p>
        </p:txBody>
      </p:sp>
    </p:spTree>
    <p:extLst>
      <p:ext uri="{BB962C8B-B14F-4D97-AF65-F5344CB8AC3E}">
        <p14:creationId xmlns:p14="http://schemas.microsoft.com/office/powerpoint/2010/main" val="1796683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400" y="116632"/>
          <a:ext cx="8928991" cy="72008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8928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none" spc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СРЕДНЯЯ НАЧИСЛЕННАЯ ЗАРАБОТНАЯ ПЛАТА</a:t>
                      </a:r>
                      <a:r>
                        <a:rPr lang="en-US" sz="1600" b="1" u="none" strike="noStrike" cap="none" spc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none" strike="noStrike" cap="none" spc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РАБОТНИКОВ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cap="none" spc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ПО КАТЕГОРИЯМ ПЕРСОНАЛА</a:t>
                      </a:r>
                      <a:r>
                        <a:rPr lang="en-US" sz="1600" b="1" u="none" strike="noStrike" cap="none" spc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ru-RU" sz="1600" b="1" u="none" strike="noStrike" cap="none" spc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ПО РОССИЙСКОЙ ФЕДЕРАЦИИ </a:t>
                      </a:r>
                      <a:endParaRPr lang="ru-RU" sz="1600" b="1" i="0" u="none" strike="noStrike" cap="none" spc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906" marR="8906" marT="8906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7504" y="6237312"/>
            <a:ext cx="91450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выборочного обследования организаций (без субъектов малого предпринимательства), которое проводится </a:t>
            </a:r>
          </a:p>
          <a:p>
            <a:pPr fontAlgn="ctr"/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2 года по нечетным годам за октябрь, последнее в 2017 году </a:t>
            </a:r>
          </a:p>
          <a:p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1052736"/>
          <a:ext cx="8352925" cy="4782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4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7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7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71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1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1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71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712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3520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2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категориям персонала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5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5551" marR="5551" marT="5551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5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5551" marR="5551" marT="5551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5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5551" marR="5551" marT="5551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5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5551" marR="5551" marT="5551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5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5551" marR="5551" marT="5551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5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5551" marR="5551" marT="5551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effectLst/>
                        <a:latin typeface="Arial Cyr"/>
                      </a:endParaRPr>
                    </a:p>
                  </a:txBody>
                  <a:tcPr marL="5551" marR="5551" marT="5551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специалисты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служащие 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25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обследованным видам деятельности, рублей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32 911  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38 609  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60 276  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74 059  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35 622  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41 955  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21 003  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23 876  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26 285  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30 363   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313">
                <a:tc>
                  <a:txBody>
                    <a:bodyPr/>
                    <a:lstStyle/>
                    <a:p>
                      <a:pPr marL="252000" lvl="2" algn="l" defTabSz="914400" rtl="0" eaLnBrk="1" fontAlgn="t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них:</a:t>
                      </a:r>
                    </a:p>
                  </a:txBody>
                  <a:tcPr marL="5551" marR="5551" marT="555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3831">
                <a:tc>
                  <a:txBody>
                    <a:bodyPr/>
                    <a:lstStyle/>
                    <a:p>
                      <a:pPr marL="180000" lvl="0" algn="l" fontAlgn="t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А </a:t>
                      </a:r>
                    </a:p>
                    <a:p>
                      <a:pPr marL="180000" lvl="0" algn="l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хозяйство, охота и лесное хозяйство, рублей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22 918   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28 632   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39 307   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51 217   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24 340   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32 075  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17 104  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20 330  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21 330  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26 199   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158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</a:t>
                      </a:r>
                      <a:r>
                        <a:rPr lang="ru-RU" sz="12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заработной платы работников сельского и лесного хозяйства с заработной платой в целом по экономике, %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1" marR="5551" marT="55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032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5" y="228555"/>
          <a:ext cx="7992889" cy="6115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0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5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53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1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41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69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25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31869">
                <a:tc gridSpan="11"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cap="none" spc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РАСПРЕДЕЛЕНИЕ ЧИСЛЕННОСТИ РАБОТНИКОВ ОРГАНИЗАЦИЙ ПО ПРОФЕССИОНАЛЬНЫМ ГРУППАМ* ПО РОССИЙСКОЙ ФЕДЕРАЦИИ НА 31 ОКТЯБРЯ 2018 ГОДА </a:t>
                      </a:r>
                      <a:endParaRPr lang="ru-RU" sz="1600" b="1" i="0" u="none" strike="noStrike" cap="none" spc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51">
                <a:tc gridSpan="11"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процентах к итогу</a:t>
                      </a:r>
                    </a:p>
                  </a:txBody>
                  <a:tcPr marL="8016" marR="8016" marT="801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460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  по профессиональным группам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8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 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специалисты высшего уровня квалификации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специалисты среднего уровня квалификации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служащие, занятые подготовкой и оформлением документации, учетом и обслуживанием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работники сферы обслуживания и торговли, охраны граждан и собственности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квалифицированные работники, сельского и лесного хозяйств, рыбоводства и рыболовства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квалифицированные рабочие промышленности, строительства, транспорта и рабочие родственных занятий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операторы производственных установок и машин, сборщики и водители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неквалифицированные рабочие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обследованным видам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525">
                <a:tc>
                  <a:txBody>
                    <a:bodyPr/>
                    <a:lstStyle/>
                    <a:p>
                      <a:pPr lvl="1" algn="l" fontAlgn="ctr"/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них: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527">
                <a:tc>
                  <a:txBody>
                    <a:bodyPr/>
                    <a:lstStyle/>
                    <a:p>
                      <a:pPr lvl="1"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А Сельское, лесное хозяйство, охота, рыболовство и рыбоводство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358">
                <a:tc gridSpan="11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u="none" strike="noStrike" kern="1200" cap="none" spc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РАСПРЕДЕЛЕНИЕ ПОТРЕБНОСТИ  ОРГАНИЗАЦИЙ В РАБОТНИКАХ 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ru-RU" sz="1600" b="1" u="none" strike="noStrike" kern="1200" cap="none" spc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ДЛЯ ЗАМЕЩЕНИЯ ВАКАНТНЫХ РАБОЧИХ МЕСТ</a:t>
                      </a:r>
                    </a:p>
                  </a:txBody>
                  <a:tcPr marL="8016" marR="8016" marT="80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891">
                <a:tc gridSpan="11"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процентах к итогу</a:t>
                      </a:r>
                    </a:p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3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обследованным видам деятельности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824">
                <a:tc>
                  <a:txBody>
                    <a:bodyPr/>
                    <a:lstStyle/>
                    <a:p>
                      <a:pPr marL="457200" lvl="1" algn="l" defTabSz="914400" rtl="0" eaLnBrk="1" fontAlgn="ctr" latinLnBrk="0" hangingPunct="1"/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них: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34088">
                <a:tc>
                  <a:txBody>
                    <a:bodyPr/>
                    <a:lstStyle/>
                    <a:p>
                      <a:pPr lvl="1"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А Сельское, лесное хозяйство, охота, рыболовство и рыбоводство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6351287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*По данным выборочного обследования организаций (без субъектов малого предпринимательства), которое проводится </a:t>
            </a:r>
          </a:p>
          <a:p>
            <a:pPr fontAlgn="ctr"/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2 года по четным годам, последнее в 2018 году </a:t>
            </a:r>
          </a:p>
        </p:txBody>
      </p:sp>
    </p:spTree>
    <p:extLst>
      <p:ext uri="{BB962C8B-B14F-4D97-AF65-F5344CB8AC3E}">
        <p14:creationId xmlns:p14="http://schemas.microsoft.com/office/powerpoint/2010/main" val="4081247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284977" y="836712"/>
          <a:ext cx="3607503" cy="385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9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1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841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Всего по обследуемым видам экономической деятельности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Растениеводство и животноводство, охота и предоставление соответствующих услуг в этих областях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30">
                <a:tc>
                  <a:txBody>
                    <a:bodyPr/>
                    <a:lstStyle/>
                    <a:p>
                      <a:r>
                        <a:rPr lang="ru-RU" sz="1400" b="1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18 280,9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324,8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30">
                <a:tc>
                  <a:txBody>
                    <a:bodyPr/>
                    <a:lstStyle/>
                    <a:p>
                      <a:r>
                        <a:rPr lang="ru-RU" sz="1400" b="1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16782,4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284,6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30">
                <a:tc>
                  <a:txBody>
                    <a:bodyPr/>
                    <a:lstStyle/>
                    <a:p>
                      <a:r>
                        <a:rPr lang="ru-RU" sz="1400" b="1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15983,3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305,0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0">
                <a:tc>
                  <a:txBody>
                    <a:bodyPr/>
                    <a:lstStyle/>
                    <a:p>
                      <a:r>
                        <a:rPr lang="ru-RU" sz="1400" b="1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17117,0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365,8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0">
                <a:tc>
                  <a:txBody>
                    <a:bodyPr/>
                    <a:lstStyle/>
                    <a:p>
                      <a:r>
                        <a:rPr lang="ru-RU" sz="1400" b="1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19497,8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431,9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71600" y="260648"/>
            <a:ext cx="7776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1F497D">
                    <a:lumMod val="75000"/>
                  </a:srgbClr>
                </a:solidFill>
                <a:latin typeface="+mj-lt"/>
                <a:cs typeface="Times New Roman" panose="02020603050405020304" pitchFamily="18" charset="0"/>
              </a:rPr>
              <a:t>ЧИСЛО ВЫСОКОПРОИЗВОДИТЕЛЬНЫХ РАБОЧИХ МЕСТ*, ТЫС. ЕДИНИЦ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57800" y="6312003"/>
            <a:ext cx="40689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*</a:t>
            </a:r>
            <a:r>
              <a:rPr lang="ru-RU" sz="1100" dirty="0">
                <a:solidFill>
                  <a:prstClr val="black"/>
                </a:solidFill>
              </a:rPr>
              <a:t>До 2017 года расчет осуществлялся с использованием ОКВЭД-2007, с 2017 года – с использованием ОКВЭД2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64088" y="5013176"/>
            <a:ext cx="34563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prstClr val="black"/>
                </a:solidFill>
              </a:rPr>
              <a:t>Всего по обследуемым видам экономической деятельности</a:t>
            </a:r>
          </a:p>
          <a:p>
            <a:endParaRPr lang="ru-RU" sz="1100" b="1" dirty="0">
              <a:solidFill>
                <a:prstClr val="black"/>
              </a:solidFill>
            </a:endParaRPr>
          </a:p>
          <a:p>
            <a:r>
              <a:rPr lang="ru-RU" sz="1100" b="1" dirty="0">
                <a:solidFill>
                  <a:prstClr val="black"/>
                </a:solidFill>
              </a:rPr>
              <a:t>Растениеводство и животноводство, охота и предоставление соответствующих услуг в этих областях</a:t>
            </a:r>
          </a:p>
        </p:txBody>
      </p:sp>
      <p:sp>
        <p:nvSpPr>
          <p:cNvPr id="9" name="Прямоугольник 8"/>
          <p:cNvSpPr/>
          <p:nvPr/>
        </p:nvSpPr>
        <p:spPr>
          <a:xfrm flipV="1">
            <a:off x="5265790" y="5157191"/>
            <a:ext cx="98297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265791" y="5615304"/>
            <a:ext cx="124296" cy="457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467544" y="660934"/>
          <a:ext cx="460851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/>
        </p:nvGraphicFramePr>
        <p:xfrm>
          <a:off x="395536" y="383131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65389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6336704" cy="360040"/>
          </a:xfrm>
        </p:spPr>
        <p:txBody>
          <a:bodyPr>
            <a:normAutofit fontScale="90000"/>
          </a:bodyPr>
          <a:lstStyle/>
          <a:p>
            <a:r>
              <a:rPr lang="ru-RU" sz="1400" b="1" dirty="0">
                <a:solidFill>
                  <a:srgbClr val="44546A"/>
                </a:solidFill>
              </a:rPr>
              <a:t>ЧИСЛО РАБОТНИКОВ ОРГАНИЗАЦИЙ (БЕЗ СУБЪЕКТОВ МАЛОГО ПРЕДПРИНИМАТЕЛЬСТВА), ЗАНЯТЫХ НА РАБОТАХ С ВРЕДНЫМИ И (ИЛИ) ОПАСНЫМИ УСЛОВИЯМИ ТРУДА</a:t>
            </a:r>
            <a:r>
              <a:rPr lang="ru-RU" sz="1400" b="1" dirty="0"/>
              <a:t>*</a:t>
            </a:r>
            <a:r>
              <a:rPr lang="ru-RU" sz="1400" b="1" dirty="0">
                <a:solidFill>
                  <a:srgbClr val="44546A"/>
                </a:solidFill>
              </a:rPr>
              <a:t>, ТЫС. ЧЕЛОВЕК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539552" y="3604432"/>
          <a:ext cx="5832648" cy="2848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827584" y="2952779"/>
            <a:ext cx="5655268" cy="5110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300" b="1" dirty="0">
                <a:solidFill>
                  <a:srgbClr val="44546A"/>
                </a:solidFill>
              </a:rPr>
              <a:t>УДЕЛЬНЫЙ ВЕС РАБОТНИКОВ ОРГАНИЗАЦИЙ (БЕЗ СУБЪЕКТОВ МАЛОГО ПРЕДПРИНИМАТЕЛЬСТВА), ЗАНЯТЫХ НА РАБОТАХ С ВРЕДНЫМИ И (ИЛИ) ОПАСНЫМИ УСЛОВИЯМИ ТРУДА, В ОБЩЕЙ ЧИСЛЕННОСТИ РАБОТНИКОВ</a:t>
            </a:r>
            <a:r>
              <a:rPr lang="ru-RU" sz="1300" b="1" dirty="0"/>
              <a:t>*</a:t>
            </a:r>
            <a:r>
              <a:rPr lang="ru-RU" sz="1300" b="1" dirty="0">
                <a:solidFill>
                  <a:srgbClr val="44546A"/>
                </a:solidFill>
              </a:rPr>
              <a:t>, 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84985" y="4725144"/>
            <a:ext cx="144016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482852" y="4103063"/>
            <a:ext cx="144016" cy="72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ru-RU" sz="1100"/>
          </a:p>
        </p:txBody>
      </p:sp>
      <p:sp>
        <p:nvSpPr>
          <p:cNvPr id="4" name="Прямоугольник 3"/>
          <p:cNvSpPr/>
          <p:nvPr/>
        </p:nvSpPr>
        <p:spPr>
          <a:xfrm>
            <a:off x="6843039" y="4026603"/>
            <a:ext cx="18722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Всего по обследуемым видам экономической деятельности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918044" y="4626767"/>
            <a:ext cx="18002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Растениеводство и животноводство, охота и предоставление соответствующих услуг в этой области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2802" y="6453336"/>
            <a:ext cx="6895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*</a:t>
            </a:r>
            <a:r>
              <a:rPr lang="ru-RU" sz="1100" dirty="0"/>
              <a:t>До 2017 года расчет осуществлялся с использованием ОКВЭД-2007, с 2017 года – с использованием ОКВЭД2</a:t>
            </a:r>
            <a:endParaRPr lang="ru-RU" dirty="0"/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899592" y="620688"/>
          <a:ext cx="7416824" cy="2218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09200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850106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ФАКТИЧЕСКИЕ РАСХОДЫ НА КОМПЕНСАЦИИ И СРЕДСТВА ИНДИВИДУАЛЬНОЙ ЗАЩИТЫ В СРЕДНЕМ НА 1 РАБОТНИКА, ЗАНЯТОГО НА РАБОТАХ С ВРЕДНЫМИ И (ИЛИ) ОПАСНЫМИ УСЛОВИЯМИ ТРУДА, В ГОД*, РУБЛЕЙ</a:t>
            </a:r>
            <a:br>
              <a:rPr lang="ru-RU" sz="1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(без субъектов малого предпринимательства)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539552" y="1412776"/>
          <a:ext cx="835292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99592" y="6225287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*</a:t>
            </a:r>
            <a:r>
              <a:rPr lang="ru-RU" sz="1100" dirty="0"/>
              <a:t>До 2017 года расчет осуществлялся с использованием ОКВЭД-2007, с 2017 года – с использованием ОКВЭД2</a:t>
            </a:r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1000"/>
                    </a14:imgEffect>
                    <a14:imgEffect>
                      <a14:saturation sat="400000"/>
                    </a14:imgEffect>
                    <a14:imgEffect>
                      <a14:brightnessContrast bright="-12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529" y="1124744"/>
            <a:ext cx="108585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50941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3681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РАБОЧАЯ СИЛА И ЛИЦА, НЕ ВХОДЯЩИЕ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 СОСТАВ </a:t>
            </a:r>
            <a:r>
              <a:rPr lang="ru-RU" sz="2400" b="1">
                <a:solidFill>
                  <a:schemeClr val="tx2">
                    <a:lumMod val="75000"/>
                  </a:schemeClr>
                </a:solidFill>
              </a:rPr>
              <a:t>РАБОЧЕЙ СИЛЫ,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 ВОЗРАСТЕ 15 ЛЕТ И СТАРШЕ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 2018 Г.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251516" y="2362651"/>
          <a:ext cx="8640961" cy="4020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1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9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9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99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9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99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46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5" marR="9515" marT="9515" marB="0" anchor="b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Город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Село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Всего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Мужчины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Женщины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Всего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effectLst/>
                        </a:rPr>
                        <a:t>Мужчины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Женщины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Мужчины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effectLst/>
                        </a:rPr>
                        <a:t>Женщины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54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</a:rPr>
                        <a:t>Рабочая сила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76190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39175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37015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58509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29467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29042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17681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9708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7974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54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</a:rPr>
                        <a:t>занятые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633" marR="9515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72532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37259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35272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56141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28261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27880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16390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8998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7392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46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</a:rPr>
                        <a:t>безработные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633" marR="9515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3658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1916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1743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2367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1206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1161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1291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709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582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75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</a:rPr>
                        <a:t>Лица, не входящие в состав рабочей силы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45066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15765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29300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32342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11058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21284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12724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4708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8016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54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</a:rPr>
                        <a:t>Потенциальная рабочая силы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486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544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556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259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297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72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</a:rPr>
                        <a:t>Уровень участия в рабочей силе, в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62,8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71,3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55,8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64,4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72,7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57,7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58,2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67,3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46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</a:rPr>
                        <a:t>Уровень занятости, в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59,8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67,8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53,2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61,8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69,7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55,4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53,9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62,4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46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</a:rPr>
                        <a:t>Уровень безработицы, в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933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</a:rPr>
                        <a:t>Совокупный показатель уровня безработицы и потенциальной рабочей силы, в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9515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15" marR="85633" marT="951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28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2024096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>
                <a:solidFill>
                  <a:srgbClr val="002060"/>
                </a:solidFill>
              </a:rPr>
              <a:t>(по данным выборочного обследования рабочей силы; тыс. чел.)</a:t>
            </a:r>
          </a:p>
        </p:txBody>
      </p:sp>
    </p:spTree>
    <p:extLst>
      <p:ext uri="{BB962C8B-B14F-4D97-AF65-F5344CB8AC3E}">
        <p14:creationId xmlns:p14="http://schemas.microsoft.com/office/powerpoint/2010/main" val="4245384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УРОВЕНЬ ЗАНЯТОСТИ НАСЕЛЕНИЯ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 ВОЗРАСТЕ 15-72 ЛЕТ ПО ТИПУ ПОСЕЛЕНИЯ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07770" y="1700808"/>
            <a:ext cx="62246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i="1" dirty="0">
                <a:solidFill>
                  <a:srgbClr val="002060"/>
                </a:solidFill>
              </a:rPr>
              <a:t>(по данным выборочного обследования рабочей силы, </a:t>
            </a:r>
            <a:r>
              <a:rPr lang="ru-RU" b="1" i="1" dirty="0">
                <a:solidFill>
                  <a:srgbClr val="002060"/>
                </a:solidFill>
              </a:rPr>
              <a:t>%</a:t>
            </a:r>
            <a:r>
              <a:rPr lang="en-US" sz="1600" b="1" i="1" dirty="0">
                <a:solidFill>
                  <a:srgbClr val="002060"/>
                </a:solidFill>
              </a:rPr>
              <a:t>)</a:t>
            </a: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251520" y="2276872"/>
          <a:ext cx="864096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739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9532" y="260648"/>
            <a:ext cx="8712968" cy="504056"/>
          </a:xfrm>
        </p:spPr>
        <p:txBody>
          <a:bodyPr>
            <a:noAutofit/>
          </a:bodyPr>
          <a:lstStyle/>
          <a:p>
            <a:pPr algn="ctr"/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ИСПОЛЬЗУЕМЫЕ ФОНДЫ ОПЛАТЫ ТРУДА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72565" y="1104333"/>
            <a:ext cx="1747127" cy="1022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 списочного состава</a:t>
            </a:r>
            <a:endParaRPr lang="ru-RU" sz="1400" b="1" dirty="0">
              <a:solidFill>
                <a:prstClr val="white"/>
              </a:solidFill>
            </a:endParaRPr>
          </a:p>
        </p:txBody>
      </p:sp>
      <p:sp>
        <p:nvSpPr>
          <p:cNvPr id="41" name="Текст 2"/>
          <p:cNvSpPr txBox="1">
            <a:spLocks/>
          </p:cNvSpPr>
          <p:nvPr/>
        </p:nvSpPr>
        <p:spPr>
          <a:xfrm>
            <a:off x="276621" y="1098679"/>
            <a:ext cx="1631083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Clr>
                <a:srgbClr val="F14124">
                  <a:lumMod val="75000"/>
                </a:srgbClr>
              </a:buClr>
            </a:pPr>
            <a:r>
              <a:rPr lang="ru-RU" sz="17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России и субъекту РФ</a:t>
            </a:r>
          </a:p>
        </p:txBody>
      </p:sp>
      <p:sp>
        <p:nvSpPr>
          <p:cNvPr id="43" name="Текст 2"/>
          <p:cNvSpPr txBox="1">
            <a:spLocks/>
          </p:cNvSpPr>
          <p:nvPr/>
        </p:nvSpPr>
        <p:spPr>
          <a:xfrm>
            <a:off x="4302703" y="1232414"/>
            <a:ext cx="269097" cy="60793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3000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7" name="Текст 2"/>
          <p:cNvSpPr txBox="1">
            <a:spLocks/>
          </p:cNvSpPr>
          <p:nvPr/>
        </p:nvSpPr>
        <p:spPr>
          <a:xfrm>
            <a:off x="6460162" y="1240328"/>
            <a:ext cx="269097" cy="60793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3000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653857" y="1112248"/>
            <a:ext cx="1747127" cy="10144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 внешних совместителей</a:t>
            </a:r>
            <a:endParaRPr lang="ru-RU" sz="1400" b="1" dirty="0">
              <a:solidFill>
                <a:prstClr val="white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811441" y="1106356"/>
            <a:ext cx="1793007" cy="10203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Вознаграждения по ГПД</a:t>
            </a:r>
          </a:p>
        </p:txBody>
      </p:sp>
      <p:sp>
        <p:nvSpPr>
          <p:cNvPr id="55" name="Текст 2"/>
          <p:cNvSpPr txBox="1">
            <a:spLocks/>
          </p:cNvSpPr>
          <p:nvPr/>
        </p:nvSpPr>
        <p:spPr>
          <a:xfrm>
            <a:off x="182985" y="2836999"/>
            <a:ext cx="1944216" cy="10081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Clr>
                <a:srgbClr val="F14124">
                  <a:lumMod val="75000"/>
                </a:srgbClr>
              </a:buClr>
            </a:pPr>
            <a:r>
              <a:rPr lang="ru-RU" sz="17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виду экономической деятельности</a:t>
            </a:r>
          </a:p>
        </p:txBody>
      </p:sp>
      <p:sp>
        <p:nvSpPr>
          <p:cNvPr id="56" name="Текст 2"/>
          <p:cNvSpPr txBox="1">
            <a:spLocks/>
          </p:cNvSpPr>
          <p:nvPr/>
        </p:nvSpPr>
        <p:spPr>
          <a:xfrm>
            <a:off x="406200" y="4725144"/>
            <a:ext cx="1631083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Clr>
                <a:srgbClr val="F14124">
                  <a:lumMod val="75000"/>
                </a:srgbClr>
              </a:buClr>
            </a:pPr>
            <a:r>
              <a:rPr lang="ru-RU" sz="17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«указной» категории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2472564" y="2982991"/>
            <a:ext cx="1747127" cy="10220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 списочного состава</a:t>
            </a:r>
            <a:endParaRPr lang="ru-RU" sz="1400" b="1" dirty="0">
              <a:solidFill>
                <a:prstClr val="white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2546260" y="4724140"/>
            <a:ext cx="1747127" cy="1022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 списочного состава</a:t>
            </a:r>
            <a:endParaRPr lang="ru-RU" sz="1400" b="1" dirty="0">
              <a:solidFill>
                <a:prstClr val="white"/>
              </a:solidFill>
            </a:endParaRPr>
          </a:p>
        </p:txBody>
      </p:sp>
      <p:sp>
        <p:nvSpPr>
          <p:cNvPr id="59" name="Текст 2"/>
          <p:cNvSpPr txBox="1">
            <a:spLocks/>
          </p:cNvSpPr>
          <p:nvPr/>
        </p:nvSpPr>
        <p:spPr>
          <a:xfrm>
            <a:off x="4370412" y="3037088"/>
            <a:ext cx="269097" cy="60793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3000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777390" y="2909007"/>
            <a:ext cx="1747127" cy="10960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 внешних совместителей</a:t>
            </a:r>
            <a:endParaRPr lang="ru-RU" sz="1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815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УРОВЕНЬ ЗАНЯТОСТИ СЕЛЬСКОГО НАСЕЛЕНИЯ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 ВОЗРАСТЕ 15-72 ЛЕТ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30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07770" y="1700808"/>
            <a:ext cx="62246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i="1" dirty="0">
                <a:solidFill>
                  <a:srgbClr val="002060"/>
                </a:solidFill>
              </a:rPr>
              <a:t>(по данным выборочного обследования рабочей силы; </a:t>
            </a:r>
            <a:r>
              <a:rPr lang="ru-RU" b="1" i="1" dirty="0">
                <a:solidFill>
                  <a:srgbClr val="002060"/>
                </a:solidFill>
              </a:rPr>
              <a:t>%</a:t>
            </a:r>
            <a:r>
              <a:rPr lang="en-US" sz="1600" b="1" i="1" dirty="0">
                <a:solidFill>
                  <a:srgbClr val="002060"/>
                </a:solidFill>
              </a:rPr>
              <a:t>)</a:t>
            </a: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179512" y="2049748"/>
          <a:ext cx="4032449" cy="4115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/>
        </p:nvGraphicFramePr>
        <p:xfrm>
          <a:off x="539552" y="2204864"/>
          <a:ext cx="835292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64374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024744" cy="88916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УРОВЕНЬ БЕЗРАБОТИЦЫ ДЛЯ НАСЕЛЕНИЯ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 ВОЗРАСТЕ 15-72 ЛЕТ ПО ТИПУ ПОСЕЛЕНИЯ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31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1484784"/>
            <a:ext cx="5503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i="1" dirty="0">
                <a:solidFill>
                  <a:srgbClr val="002060"/>
                </a:solidFill>
              </a:rPr>
              <a:t>(по данным выборочного обследования рабочей силы; </a:t>
            </a:r>
            <a:r>
              <a:rPr lang="ru-RU" b="1" i="1" dirty="0">
                <a:solidFill>
                  <a:srgbClr val="002060"/>
                </a:solidFill>
              </a:rPr>
              <a:t>%</a:t>
            </a:r>
            <a:r>
              <a:rPr lang="en-US" sz="1600" b="1" i="1" dirty="0">
                <a:solidFill>
                  <a:srgbClr val="002060"/>
                </a:solidFill>
              </a:rPr>
              <a:t>)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5595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32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71600" y="260648"/>
            <a:ext cx="7024744" cy="889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УРОВЕНЬ БЕЗРАБОТИЦЫ СЕЛЬСКОГО НАСЕЛЕНИЯ В ВОЗРАСТЕ 15-72 ЛЕТ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1484784"/>
            <a:ext cx="5503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i="1" dirty="0">
                <a:solidFill>
                  <a:srgbClr val="002060"/>
                </a:solidFill>
              </a:rPr>
              <a:t>(по данным выборочного обследования рабочей силы; </a:t>
            </a:r>
            <a:r>
              <a:rPr lang="ru-RU" b="1" i="1" dirty="0">
                <a:solidFill>
                  <a:srgbClr val="002060"/>
                </a:solidFill>
              </a:rPr>
              <a:t>%</a:t>
            </a:r>
            <a:r>
              <a:rPr lang="en-US" sz="1600" b="1" i="1" dirty="0">
                <a:solidFill>
                  <a:srgbClr val="002060"/>
                </a:solidFill>
              </a:rPr>
              <a:t>)</a:t>
            </a: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251520" y="1988840"/>
          <a:ext cx="419341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467544" y="2060848"/>
          <a:ext cx="8383421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678659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УРОВЕНЬ ЗАНЯТОСТИ НАСЕЛЕНИЯ В ВОЗРАСТЕ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15 ЛЕТ И СТАРШЕ ПО ВОЗРАСТНЫМ ГРУППАМ В 2018 Г.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33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3768" y="1689151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>
                <a:solidFill>
                  <a:srgbClr val="002060"/>
                </a:solidFill>
              </a:rPr>
              <a:t>(по данным выборочного обследования рабочей силы; %</a:t>
            </a:r>
            <a:r>
              <a:rPr lang="en-US" sz="1600" b="1" i="1" dirty="0">
                <a:solidFill>
                  <a:srgbClr val="002060"/>
                </a:solidFill>
              </a:rPr>
              <a:t>)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395536" y="2276872"/>
          <a:ext cx="8136904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75820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УРОВЕНЬ БЕЗРАБОТИЦЫ НАСЕЛЕНИЯ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 ВОЗРАСТЕ 15 ЛЕТ И СТАРШЕ ПО ВОЗРАСТНЫМ ГРУППАМ В 2018 Г.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34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3768" y="1689151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>
                <a:solidFill>
                  <a:srgbClr val="002060"/>
                </a:solidFill>
              </a:rPr>
              <a:t>(по данным выборочного обследования рабочей силы; %)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827584" y="2204864"/>
          <a:ext cx="7632847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1626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РАБОЧАЯ СИЛА, ЗАНЯТЫЕ И БЕЗРАБОТНЫЕ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В СЕЛЬСКОМ ХОЗЯЙСТВЕ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83568" y="2636912"/>
          <a:ext cx="8064895" cy="3317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93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2014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37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Рабочая сила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4442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4436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4459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3796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3786</a:t>
                      </a: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37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занятые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4197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4207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4243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3562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3574</a:t>
                      </a: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37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безработные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245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229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216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234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212</a:t>
                      </a: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10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Уровень участия в составе рабочей силы, в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67,0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67,7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68,6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64,6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64,3</a:t>
                      </a: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5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Уровень занятости, в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63,3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64,2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65,3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60,6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60,7</a:t>
                      </a: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5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Уровень безработицы, в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5,5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5,2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4,8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6,2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5,6</a:t>
                      </a: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35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1685542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>
                <a:solidFill>
                  <a:srgbClr val="002060"/>
                </a:solidFill>
              </a:rPr>
              <a:t>(по данным выборочного обследования рабочей силы; тыс. чел.)</a:t>
            </a:r>
          </a:p>
        </p:txBody>
      </p:sp>
    </p:spTree>
    <p:extLst>
      <p:ext uri="{BB962C8B-B14F-4D97-AF65-F5344CB8AC3E}">
        <p14:creationId xmlns:p14="http://schemas.microsoft.com/office/powerpoint/2010/main" val="36778539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07444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ЗАНЯТОЕ НАСЕЛЕНИЕ В ВОЗРАСТЕ 15 ЛЕТ И СТАРШЕ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 МЕСТУ ОСНОВНОЙ РАБОТЫ В 2018 Г.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36</a:t>
            </a:fld>
            <a:endParaRPr lang="ru-RU">
              <a:solidFill>
                <a:srgbClr val="073E87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467544" y="1628800"/>
          <a:ext cx="820891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4067944" y="1700808"/>
          <a:ext cx="453650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83768" y="1354689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>
                <a:solidFill>
                  <a:srgbClr val="002060"/>
                </a:solidFill>
              </a:rPr>
              <a:t>(по данным выборочного обследования рабочей силы; </a:t>
            </a:r>
            <a:r>
              <a:rPr lang="en-US" sz="1600" b="1" i="1" dirty="0">
                <a:solidFill>
                  <a:srgbClr val="002060"/>
                </a:solidFill>
              </a:rPr>
              <a:t>%</a:t>
            </a:r>
            <a:r>
              <a:rPr lang="ru-RU" sz="1600" b="1" i="1" dirty="0">
                <a:solidFill>
                  <a:srgbClr val="00206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184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9532" y="260648"/>
            <a:ext cx="8712968" cy="504056"/>
          </a:xfrm>
        </p:spPr>
        <p:txBody>
          <a:bodyPr>
            <a:noAutofit/>
          </a:bodyPr>
          <a:lstStyle/>
          <a:p>
            <a:pPr algn="ctr"/>
            <a:r>
              <a:rPr lang="ru-RU" b="1" i="1">
                <a:latin typeface="Arial" panose="020B0604020202020204" pitchFamily="34" charset="0"/>
                <a:cs typeface="Arial" panose="020B0604020202020204" pitchFamily="34" charset="0"/>
              </a:rPr>
              <a:t>СОСТАВЛЯЮЩИЕ ФОНДА ЗАРАБОТНОЙ ПЛАТЫ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Текст 2"/>
          <p:cNvSpPr txBox="1">
            <a:spLocks/>
          </p:cNvSpPr>
          <p:nvPr/>
        </p:nvSpPr>
        <p:spPr>
          <a:xfrm>
            <a:off x="108695" y="1243048"/>
            <a:ext cx="1294953" cy="8181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5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России и субъекту РФ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955370"/>
            <a:ext cx="1777656" cy="13935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труда за отработанное и неотработанное </a:t>
            </a:r>
            <a:b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время, включая внутреннее и внешнее  совместительство,  внутреннее и внешнее ГПД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346922" y="955368"/>
            <a:ext cx="1296144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Компенсационные выплаты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53283" y="948713"/>
            <a:ext cx="901888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Доплаты, надбавки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796136" y="955368"/>
            <a:ext cx="1350065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питания и проживания (систематические)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264771" y="955370"/>
            <a:ext cx="1728000" cy="13935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премии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поощрительные выплаты, включая разовые и материальную помощь к отпуску </a:t>
            </a:r>
          </a:p>
        </p:txBody>
      </p:sp>
      <p:sp>
        <p:nvSpPr>
          <p:cNvPr id="22" name="Текст 2"/>
          <p:cNvSpPr txBox="1">
            <a:spLocks/>
          </p:cNvSpPr>
          <p:nvPr/>
        </p:nvSpPr>
        <p:spPr>
          <a:xfrm>
            <a:off x="89692" y="2658896"/>
            <a:ext cx="1294953" cy="8008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500" b="1" dirty="0" err="1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Распреде-ление</a:t>
            </a:r>
            <a:r>
              <a:rPr lang="ru-RU" sz="15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размеру ЗП</a:t>
            </a:r>
          </a:p>
        </p:txBody>
      </p:sp>
      <p:sp>
        <p:nvSpPr>
          <p:cNvPr id="23" name="Текст 2"/>
          <p:cNvSpPr txBox="1">
            <a:spLocks/>
          </p:cNvSpPr>
          <p:nvPr/>
        </p:nvSpPr>
        <p:spPr>
          <a:xfrm>
            <a:off x="98005" y="3922034"/>
            <a:ext cx="1294953" cy="10305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5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500" b="1" dirty="0" err="1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профес-сиональ-ным</a:t>
            </a:r>
            <a:r>
              <a:rPr lang="ru-RU" sz="15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группам</a:t>
            </a:r>
          </a:p>
        </p:txBody>
      </p:sp>
      <p:sp>
        <p:nvSpPr>
          <p:cNvPr id="24" name="Текст 2"/>
          <p:cNvSpPr txBox="1">
            <a:spLocks/>
          </p:cNvSpPr>
          <p:nvPr/>
        </p:nvSpPr>
        <p:spPr>
          <a:xfrm>
            <a:off x="213157" y="5450668"/>
            <a:ext cx="1048022" cy="4371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6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ЗНР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403646" y="2686716"/>
            <a:ext cx="1862314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труда за отработанное и неотработанное время, включая внутреннее  совместительство и внутреннее ГПД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376439" y="2684873"/>
            <a:ext cx="1296144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Компенсационные выплаты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807446" y="2686716"/>
            <a:ext cx="1132706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Доплаты, надбавки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064746" y="2691103"/>
            <a:ext cx="1350065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питания и проживания (систематические)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582619" y="2684873"/>
            <a:ext cx="1380858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1/3 квартальных премий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403645" y="4064685"/>
            <a:ext cx="1862312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труда за отработанное и неотработанное время, включая внутреннее  совместительство и внутреннее ГПД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447678" y="4076155"/>
            <a:ext cx="1296144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Компенсационные выплаты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879454" y="4064512"/>
            <a:ext cx="1060698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Доплаты, надбавки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064745" y="4084139"/>
            <a:ext cx="1350065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питания и проживания (систематические)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7596337" y="4064685"/>
            <a:ext cx="1380858" cy="85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1/3 квартальных премий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406773" y="5302522"/>
            <a:ext cx="1579445" cy="8627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труда за отработанное и неотработанное время, включая внутреннее  совместительство и внутреннее ГПД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131839" y="5309397"/>
            <a:ext cx="1320887" cy="8559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Компенсационные выплаты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560693" y="5300057"/>
            <a:ext cx="1023383" cy="8652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Доплаты, надбавки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728861" y="5292035"/>
            <a:ext cx="1293093" cy="8732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питания и проживания (систематические)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197496" y="5292035"/>
            <a:ext cx="1765981" cy="8732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премии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поощрительные выплаты, включая разовые и материальную помощь</a:t>
            </a:r>
            <a:b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отпуску</a:t>
            </a:r>
          </a:p>
        </p:txBody>
      </p:sp>
      <p:sp>
        <p:nvSpPr>
          <p:cNvPr id="38" name="Текст 2"/>
          <p:cNvSpPr txBox="1">
            <a:spLocks/>
          </p:cNvSpPr>
          <p:nvPr/>
        </p:nvSpPr>
        <p:spPr>
          <a:xfrm>
            <a:off x="3181304" y="1284977"/>
            <a:ext cx="134549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2" name="Текст 2"/>
          <p:cNvSpPr txBox="1">
            <a:spLocks/>
          </p:cNvSpPr>
          <p:nvPr/>
        </p:nvSpPr>
        <p:spPr>
          <a:xfrm>
            <a:off x="4618734" y="1276378"/>
            <a:ext cx="134549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3" name="Текст 2"/>
          <p:cNvSpPr txBox="1">
            <a:spLocks/>
          </p:cNvSpPr>
          <p:nvPr/>
        </p:nvSpPr>
        <p:spPr>
          <a:xfrm>
            <a:off x="5661587" y="1284977"/>
            <a:ext cx="134549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4" name="Текст 2"/>
          <p:cNvSpPr txBox="1">
            <a:spLocks/>
          </p:cNvSpPr>
          <p:nvPr/>
        </p:nvSpPr>
        <p:spPr>
          <a:xfrm>
            <a:off x="7130222" y="1284977"/>
            <a:ext cx="134549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5" name="Текст 2"/>
          <p:cNvSpPr txBox="1">
            <a:spLocks/>
          </p:cNvSpPr>
          <p:nvPr/>
        </p:nvSpPr>
        <p:spPr>
          <a:xfrm>
            <a:off x="3250297" y="2965020"/>
            <a:ext cx="134549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6" name="Текст 2"/>
          <p:cNvSpPr txBox="1">
            <a:spLocks/>
          </p:cNvSpPr>
          <p:nvPr/>
        </p:nvSpPr>
        <p:spPr>
          <a:xfrm>
            <a:off x="4686009" y="2956946"/>
            <a:ext cx="134549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7" name="Текст 2"/>
          <p:cNvSpPr txBox="1">
            <a:spLocks/>
          </p:cNvSpPr>
          <p:nvPr/>
        </p:nvSpPr>
        <p:spPr>
          <a:xfrm>
            <a:off x="5952669" y="2956947"/>
            <a:ext cx="112078" cy="18578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8" name="Текст 2"/>
          <p:cNvSpPr txBox="1">
            <a:spLocks/>
          </p:cNvSpPr>
          <p:nvPr/>
        </p:nvSpPr>
        <p:spPr>
          <a:xfrm>
            <a:off x="7414811" y="2954139"/>
            <a:ext cx="167808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9" name="Текст 2"/>
          <p:cNvSpPr txBox="1">
            <a:spLocks/>
          </p:cNvSpPr>
          <p:nvPr/>
        </p:nvSpPr>
        <p:spPr>
          <a:xfrm>
            <a:off x="3265960" y="4342814"/>
            <a:ext cx="181718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0" name="Текст 2"/>
          <p:cNvSpPr txBox="1">
            <a:spLocks/>
          </p:cNvSpPr>
          <p:nvPr/>
        </p:nvSpPr>
        <p:spPr>
          <a:xfrm>
            <a:off x="4740171" y="4354459"/>
            <a:ext cx="134549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1" name="Текст 2"/>
          <p:cNvSpPr txBox="1">
            <a:spLocks/>
          </p:cNvSpPr>
          <p:nvPr/>
        </p:nvSpPr>
        <p:spPr>
          <a:xfrm>
            <a:off x="5930196" y="4342813"/>
            <a:ext cx="134549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2" name="Текст 2"/>
          <p:cNvSpPr txBox="1">
            <a:spLocks/>
          </p:cNvSpPr>
          <p:nvPr/>
        </p:nvSpPr>
        <p:spPr>
          <a:xfrm>
            <a:off x="7427757" y="4354458"/>
            <a:ext cx="168580" cy="1769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3" name="Текст 2"/>
          <p:cNvSpPr txBox="1">
            <a:spLocks/>
          </p:cNvSpPr>
          <p:nvPr/>
        </p:nvSpPr>
        <p:spPr>
          <a:xfrm>
            <a:off x="2986218" y="5622793"/>
            <a:ext cx="134549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4" name="Текст 2"/>
          <p:cNvSpPr txBox="1">
            <a:spLocks/>
          </p:cNvSpPr>
          <p:nvPr/>
        </p:nvSpPr>
        <p:spPr>
          <a:xfrm>
            <a:off x="4427554" y="5617462"/>
            <a:ext cx="134549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5" name="Текст 2"/>
          <p:cNvSpPr txBox="1">
            <a:spLocks/>
          </p:cNvSpPr>
          <p:nvPr/>
        </p:nvSpPr>
        <p:spPr>
          <a:xfrm>
            <a:off x="5594741" y="5622793"/>
            <a:ext cx="134549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6" name="Текст 2"/>
          <p:cNvSpPr txBox="1">
            <a:spLocks/>
          </p:cNvSpPr>
          <p:nvPr/>
        </p:nvSpPr>
        <p:spPr>
          <a:xfrm>
            <a:off x="7042246" y="5617464"/>
            <a:ext cx="115587" cy="1885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1100" b="1" dirty="0">
                <a:solidFill>
                  <a:srgbClr val="2127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99335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918" y="332656"/>
            <a:ext cx="8721399" cy="1625674"/>
          </a:xfrm>
          <a:ln w="15875">
            <a:solidFill>
              <a:srgbClr val="002060"/>
            </a:solidFill>
          </a:ln>
        </p:spPr>
        <p:txBody>
          <a:bodyPr anchor="ctr" anchorCtr="1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СВЕДЕНИЯ О ЧИСЛЕННОСТИ</a:t>
            </a:r>
            <a:br>
              <a:rPr lang="ru-RU" sz="25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И ЗАРАБОТНОЙ ПЛАТЕ РАБОТНИКОВ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252919" y="2264363"/>
            <a:ext cx="2232247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П-4+1-Т+ПМ+МП(микро)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2627784" y="2264531"/>
            <a:ext cx="2033561" cy="151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Ежемесячно</a:t>
            </a:r>
          </a:p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Последний отчетный период – сентябрь 2019 г.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788024" y="2277040"/>
            <a:ext cx="1572316" cy="151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организации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6516216" y="2273821"/>
            <a:ext cx="2458102" cy="151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Российской Федерации,</a:t>
            </a:r>
            <a:b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субъектам РФ, федеральным округам;</a:t>
            </a:r>
            <a:b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видам экономической деятельности и др.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(21 разрез разработки)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252919" y="4221088"/>
            <a:ext cx="8721399" cy="1734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среднесписочная численность работников</a:t>
            </a:r>
          </a:p>
          <a:p>
            <a:pPr marL="72000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 начисленной заработной платы</a:t>
            </a:r>
          </a:p>
          <a:p>
            <a:pPr marL="72000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среднемесячная начисленная заработная плата работников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3284986"/>
            <a:ext cx="1142675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Aft>
                <a:spcPts val="600"/>
              </a:spcAft>
            </a:pP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Малый бизнес</a:t>
            </a:r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1646974" y="2667016"/>
            <a:ext cx="158620" cy="1077320"/>
          </a:xfrm>
          <a:prstGeom prst="rightBrace">
            <a:avLst>
              <a:gd name="adj1" fmla="val 59821"/>
              <a:gd name="adj2" fmla="val 51191"/>
            </a:avLst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259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9657" y="548680"/>
            <a:ext cx="8764035" cy="1296144"/>
          </a:xfrm>
          <a:ln w="15875">
            <a:solidFill>
              <a:srgbClr val="002060"/>
            </a:solidFill>
          </a:ln>
        </p:spPr>
        <p:txBody>
          <a:bodyPr anchor="ctr" anchorCtr="1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СРЕДНЕМЕСЯЧНАЯ НАЧИСЛЕННАЯ ЗАРАБОТНАЯ ПЛАТА </a:t>
            </a:r>
            <a:br>
              <a:rPr lang="ru-RU" sz="21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РАБОТНИКОВ ОРГАНИЗАЦИЙ ЗА 2018 ГОД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219657" y="2214184"/>
            <a:ext cx="1764000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Aft>
                <a:spcPts val="600"/>
              </a:spcAft>
            </a:pP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субъектам РФ</a:t>
            </a:r>
          </a:p>
          <a:p>
            <a:pPr>
              <a:spcAft>
                <a:spcPts val="600"/>
              </a:spcAft>
            </a:pPr>
            <a:r>
              <a:rPr lang="en-US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en-US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 </a:t>
            </a:r>
            <a:b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Дагестан</a:t>
            </a:r>
            <a:r>
              <a:rPr lang="en-US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25155 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r>
              <a:rPr lang="en-US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Чукотский </a:t>
            </a:r>
            <a:b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авт. округ – 98864 руб.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2060762" y="2214184"/>
            <a:ext cx="1764000" cy="25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Aft>
                <a:spcPts val="600"/>
              </a:spcAft>
            </a:pPr>
            <a:r>
              <a:rPr lang="ru-RU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Россия по видам экономической деятельности</a:t>
            </a:r>
          </a:p>
          <a:p>
            <a:pPr>
              <a:spcAft>
                <a:spcPts val="600"/>
              </a:spcAft>
            </a:pPr>
            <a:r>
              <a:rPr lang="en-US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en-US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одежды</a:t>
            </a:r>
            <a:r>
              <a:rPr lang="en-US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1981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r>
              <a:rPr lang="en-US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Добыча сырой нефти и природного газа – 127771 руб.</a:t>
            </a:r>
          </a:p>
          <a:p>
            <a:pPr algn="ctr"/>
            <a:endParaRPr lang="ru-RU" sz="11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1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897263" y="2205144"/>
            <a:ext cx="1764000" cy="25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Aft>
                <a:spcPts val="600"/>
              </a:spcAft>
            </a:pP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Арктической</a:t>
            </a:r>
            <a:b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зоне РФ</a:t>
            </a:r>
          </a:p>
          <a:p>
            <a:pPr>
              <a:spcAft>
                <a:spcPts val="600"/>
              </a:spcAft>
            </a:pPr>
            <a:r>
              <a:rPr lang="en-US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en-US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Сухопутные территории Республики Карелия</a:t>
            </a:r>
            <a:r>
              <a:rPr lang="en-US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49963 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r>
              <a:rPr lang="en-US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Территория Ямало-Ненецкого автономного округа – 102179 руб.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5724128" y="2214464"/>
            <a:ext cx="1764000" cy="25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Aft>
                <a:spcPts val="600"/>
              </a:spcAft>
            </a:pP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бюджетным организациям</a:t>
            </a:r>
          </a:p>
          <a:p>
            <a:pPr>
              <a:spcAft>
                <a:spcPts val="600"/>
              </a:spcAft>
            </a:pPr>
            <a:r>
              <a:rPr lang="en-US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en-US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 </a:t>
            </a:r>
            <a:b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Дагестан</a:t>
            </a:r>
            <a:r>
              <a:rPr lang="en-US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25359 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r>
              <a:rPr lang="en-US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Чукотский </a:t>
            </a:r>
            <a:b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авт. округ – 93635 руб.</a:t>
            </a:r>
          </a:p>
          <a:p>
            <a:pPr algn="ctr"/>
            <a:endParaRPr lang="ru-RU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7562378" y="2204863"/>
            <a:ext cx="1421314" cy="25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Иные разработки по группировкам, предусмотрен-</a:t>
            </a:r>
            <a:r>
              <a:rPr lang="ru-RU" sz="115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ным</a:t>
            </a:r>
            <a:r>
              <a:rPr lang="ru-RU" sz="11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ФПСР</a:t>
            </a:r>
          </a:p>
        </p:txBody>
      </p:sp>
    </p:spTree>
    <p:extLst>
      <p:ext uri="{BB962C8B-B14F-4D97-AF65-F5344CB8AC3E}">
        <p14:creationId xmlns:p14="http://schemas.microsoft.com/office/powerpoint/2010/main" val="3515718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839" y="332656"/>
            <a:ext cx="8790479" cy="1625674"/>
          </a:xfrm>
          <a:ln w="15875">
            <a:solidFill>
              <a:srgbClr val="002060"/>
            </a:solidFill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10000"/>
              </a:lnSpc>
            </a:pPr>
            <a:r>
              <a:rPr lang="ru-RU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ЧИСЛЕННОСТЬ И ЗАРАБОТНАЯ ПЛАТА РАБОТНИКОВ </a:t>
            </a:r>
          </a:p>
          <a:p>
            <a:pPr algn="ctr">
              <a:lnSpc>
                <a:spcPct val="110000"/>
              </a:lnSpc>
            </a:pPr>
            <a:r>
              <a:rPr lang="ru-RU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ПО КАТЕГОРИЯМ В ОРГАНИЗАЦИЯХ </a:t>
            </a:r>
          </a:p>
          <a:p>
            <a:pPr algn="ctr">
              <a:lnSpc>
                <a:spcPct val="110000"/>
              </a:lnSpc>
            </a:pPr>
            <a:r>
              <a:rPr lang="ru-RU" sz="2500" b="1" i="1" dirty="0">
                <a:latin typeface="Arial" panose="020B0604020202020204" pitchFamily="34" charset="0"/>
                <a:cs typeface="Arial" panose="020B0604020202020204" pitchFamily="34" charset="0"/>
              </a:rPr>
              <a:t>СОЦИАЛЬНОЙ СФЕРЫ И НАУКИ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183839" y="2276872"/>
            <a:ext cx="2034000" cy="2304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ЗП-образование</a:t>
            </a:r>
          </a:p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ЗП-здрав</a:t>
            </a:r>
          </a:p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ЗП-культура</a:t>
            </a:r>
          </a:p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ЗП-</a:t>
            </a:r>
            <a:r>
              <a:rPr lang="ru-RU" sz="13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</a:t>
            </a:r>
            <a:endParaRPr lang="ru-RU" sz="13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ЗП-наука 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2404914" y="2277040"/>
            <a:ext cx="2033561" cy="2304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Ежеквартально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560140" y="2277040"/>
            <a:ext cx="1800200" cy="2304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Юридические лица </a:t>
            </a:r>
          </a:p>
          <a:p>
            <a:pPr algn="ctr"/>
            <a:r>
              <a:rPr lang="ru-RU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 их обособленные подразделения) государственной </a:t>
            </a:r>
          </a:p>
          <a:p>
            <a:pPr algn="ctr"/>
            <a:r>
              <a:rPr lang="ru-RU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муниципальной форм собственности, осуществляющие деятельность в сферах образования, здравоохранения, культуры, социального обслуживания и науки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6516216" y="2273820"/>
            <a:ext cx="2458102" cy="23073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Российской Федерации,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субъектам РФ, федеральным округам;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муниципальным образованиям;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формам собственности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83840" y="4725144"/>
            <a:ext cx="8790478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численность и заработная плата медицинских работников, педагогических работников по уровням образования,  социальных работников, научных сотрудников и работников учреждений культуры</a:t>
            </a:r>
          </a:p>
          <a:p>
            <a:pPr marL="36000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отношение средней заработной платы работников соответствующей категории </a:t>
            </a:r>
            <a:b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ЗНР – ежегодно</a:t>
            </a:r>
          </a:p>
          <a:p>
            <a:pPr marL="36000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отношение средней заработной платы работников соответствующей категории </a:t>
            </a:r>
            <a:b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оценке ЗНР – ежеквартально. </a:t>
            </a:r>
          </a:p>
        </p:txBody>
      </p:sp>
    </p:spTree>
    <p:extLst>
      <p:ext uri="{BB962C8B-B14F-4D97-AF65-F5344CB8AC3E}">
        <p14:creationId xmlns:p14="http://schemas.microsoft.com/office/powerpoint/2010/main" val="653925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16632"/>
            <a:ext cx="8764035" cy="1152128"/>
          </a:xfrm>
          <a:ln w="15875">
            <a:noFill/>
          </a:ln>
        </p:spPr>
        <p:txBody>
          <a:bodyPr anchor="ctr" anchorCtr="1">
            <a:no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2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ЗАРАБОТНАЯ ПЛАТА</a:t>
            </a:r>
            <a:r>
              <a:rPr lang="en-US" sz="22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ОТДЕЛЬНЫХ КАТЕГОРИЙ РАБОТНИКОВ ПО РОССИЙСКОЙ ФЕДЕРАЦИИ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176179"/>
              </p:ext>
            </p:extLst>
          </p:nvPr>
        </p:nvGraphicFramePr>
        <p:xfrm>
          <a:off x="467544" y="1406147"/>
          <a:ext cx="8136904" cy="5199176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BBE0E3">
                        <a:tint val="50000"/>
                        <a:satMod val="300000"/>
                      </a:srgbClr>
                    </a:gs>
                    <a:gs pos="35000">
                      <a:srgbClr val="BBE0E3">
                        <a:tint val="37000"/>
                        <a:satMod val="300000"/>
                      </a:srgbClr>
                    </a:gs>
                    <a:gs pos="100000">
                      <a:srgbClr val="BBE0E3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4425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5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3824"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9 месяцев</a:t>
                      </a:r>
                      <a:b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ru-RU" sz="1400" b="1" baseline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2013 года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 месяцев </a:t>
                      </a:r>
                      <a:br>
                        <a:rPr lang="en-US" sz="1400" b="1" baseline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ru-RU" sz="1400" b="1" baseline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2019 года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7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 дошкольных образовательных учреждений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21 803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32 845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7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 общего образования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27 556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40 377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 учреждений дополнительного образования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19 804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37 193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Преподаватели и мастера СПО и НПО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23 660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38 348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Преподаватели учреждений высшего профессионального образования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35 879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86 053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Врачи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39 467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79 075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медицинский персонал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22 731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39 030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Младший медицинский персонал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13 180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35 378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Социальные работники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13 810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34 800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Работники культуры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19 059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40 322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Научные сотрудники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36 802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94 725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3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 оказывающие социальные услуги детям-сиротам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38 287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E0E3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897961" y="1112814"/>
            <a:ext cx="78829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3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Рублей</a:t>
            </a:r>
          </a:p>
        </p:txBody>
      </p:sp>
    </p:spTree>
    <p:extLst>
      <p:ext uri="{BB962C8B-B14F-4D97-AF65-F5344CB8AC3E}">
        <p14:creationId xmlns:p14="http://schemas.microsoft.com/office/powerpoint/2010/main" val="3655159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839" y="332656"/>
            <a:ext cx="8790479" cy="1625674"/>
          </a:xfrm>
          <a:ln w="15875">
            <a:solidFill>
              <a:srgbClr val="002060"/>
            </a:solidFill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РАСПРЕДЕЛЕНИЕ ЧИСЛЕННОСТИ РАБОТНИКОВ ПО РАЗМЕРАМ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ЗАРАБОТНОЙ ПЛАТЫ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183839" y="2276872"/>
            <a:ext cx="2034000" cy="1944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 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2404914" y="2277040"/>
            <a:ext cx="2033561" cy="1944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раз в 2 года</a:t>
            </a:r>
          </a:p>
          <a:p>
            <a:pPr algn="ctr">
              <a:spcAft>
                <a:spcPts val="600"/>
              </a:spcAft>
            </a:pPr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нечетным годам, за апрель)</a:t>
            </a:r>
          </a:p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Последнее обследование проведено</a:t>
            </a:r>
          </a:p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апрель 2019 г.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4560140" y="2277040"/>
            <a:ext cx="1800200" cy="1944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Юридические лица, кроме субъектов малого предприниматель-</a:t>
            </a:r>
            <a:r>
              <a:rPr lang="ru-RU" sz="13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ства</a:t>
            </a:r>
            <a:endParaRPr lang="ru-RU" sz="13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516216" y="2273820"/>
            <a:ext cx="2458102" cy="19472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Российской Федерации, субъектам РФ, федеральным округам; 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видам экономической деятельности;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формам собственности (государственная и муниципальная; негосударственная)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83840" y="4581128"/>
            <a:ext cx="879047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000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численность работников организаций</a:t>
            </a:r>
          </a:p>
          <a:p>
            <a:pPr marL="90000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заработная плата работников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1426592389"/>
      </p:ext>
    </p:extLst>
  </p:cSld>
  <p:clrMapOvr>
    <a:masterClrMapping/>
  </p:clrMapOvr>
</p:sld>
</file>

<file path=ppt/theme/theme1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noFill/>
      </a:spPr>
      <a:bodyPr rtlCol="0" anchor="t" anchorCtr="0"/>
      <a:lstStyle>
        <a:defPPr algn="ctr">
          <a:spcAft>
            <a:spcPts val="600"/>
          </a:spcAft>
          <a:defRPr sz="1100" b="1" dirty="0">
            <a:solidFill>
              <a:prstClr val="black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noFill/>
      </a:spPr>
      <a:bodyPr rtlCol="0" anchor="t" anchorCtr="0"/>
      <a:lstStyle>
        <a:defPPr algn="ctr">
          <a:spcAft>
            <a:spcPts val="600"/>
          </a:spcAft>
          <a:defRPr sz="1100" b="1" dirty="0">
            <a:solidFill>
              <a:prstClr val="black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3036</Words>
  <Application>Microsoft Office PowerPoint</Application>
  <PresentationFormat>Экран (4:3)</PresentationFormat>
  <Paragraphs>857</Paragraphs>
  <Slides>36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36</vt:i4>
      </vt:variant>
    </vt:vector>
  </HeadingPairs>
  <TitlesOfParts>
    <vt:vector size="47" baseType="lpstr">
      <vt:lpstr>Arial</vt:lpstr>
      <vt:lpstr>Arial Black</vt:lpstr>
      <vt:lpstr>Calibri</vt:lpstr>
      <vt:lpstr>Century</vt:lpstr>
      <vt:lpstr>Georgia</vt:lpstr>
      <vt:lpstr>Times New Roman</vt:lpstr>
      <vt:lpstr>Trebuchet MS</vt:lpstr>
      <vt:lpstr>Wingdings</vt:lpstr>
      <vt:lpstr>1_Воздушный поток</vt:lpstr>
      <vt:lpstr>2_Оформление по умолчанию</vt:lpstr>
      <vt:lpstr>2_Воздушный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Среднемесячная начисленная заработная плата работников организаций сельского хозяйства по Российской Федерации за 2018 год составила 25878 рублей. При этом самая высокая заработная плата сложилась в Сахалинской области (54313 рублей), самая  низкая – в Республике Тыва (10079 рублей).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МЕДИАННОЕ ЗНАЧЕНИЕ ЗАРАБОТНОЙ ПЛАТЫ*, ТЫС. РУБ. В МЕСЯЦ</vt:lpstr>
      <vt:lpstr>Презентация PowerPoint</vt:lpstr>
      <vt:lpstr>Презентация PowerPoint</vt:lpstr>
      <vt:lpstr>Презентация PowerPoint</vt:lpstr>
      <vt:lpstr>Презентация PowerPoint</vt:lpstr>
      <vt:lpstr>ЧИСЛО РАБОТНИКОВ ОРГАНИЗАЦИЙ (БЕЗ СУБЪЕКТОВ МАЛОГО ПРЕДПРИНИМАТЕЛЬСТВА), ЗАНЯТЫХ НА РАБОТАХ С ВРЕДНЫМИ И (ИЛИ) ОПАСНЫМИ УСЛОВИЯМИ ТРУДА*, ТЫС. ЧЕЛОВЕК</vt:lpstr>
      <vt:lpstr>ФАКТИЧЕСКИЕ РАСХОДЫ НА КОМПЕНСАЦИИ И СРЕДСТВА ИНДИВИДУАЛЬНОЙ ЗАЩИТЫ В СРЕДНЕМ НА 1 РАБОТНИКА, ЗАНЯТОГО НА РАБОТАХ С ВРЕДНЫМИ И (ИЛИ) ОПАСНЫМИ УСЛОВИЯМИ ТРУДА, В ГОД*, РУБЛЕЙ (без субъектов малого предпринимательства)</vt:lpstr>
      <vt:lpstr>РАБОЧАЯ СИЛА И ЛИЦА, НЕ ВХОДЯЩИЕ  В СОСТАВ РАБОЧЕЙ СИЛЫ, В ВОЗРАСТЕ 15 ЛЕТ И СТАРШЕ  В 2018 Г.</vt:lpstr>
      <vt:lpstr>УРОВЕНЬ ЗАНЯТОСТИ НАСЕЛЕНИЯ  В ВОЗРАСТЕ 15-72 ЛЕТ ПО ТИПУ ПОСЕЛЕНИЯ</vt:lpstr>
      <vt:lpstr>УРОВЕНЬ ЗАНЯТОСТИ СЕЛЬСКОГО НАСЕЛЕНИЯ  В ВОЗРАСТЕ 15-72 ЛЕТ</vt:lpstr>
      <vt:lpstr>УРОВЕНЬ БЕЗРАБОТИЦЫ ДЛЯ НАСЕЛЕНИЯ В ВОЗРАСТЕ 15-72 ЛЕТ ПО ТИПУ ПОСЕЛЕНИЯ</vt:lpstr>
      <vt:lpstr>Презентация PowerPoint</vt:lpstr>
      <vt:lpstr>УРОВЕНЬ ЗАНЯТОСТИ НАСЕЛЕНИЯ В ВОЗРАСТЕ  15 ЛЕТ И СТАРШЕ ПО ВОЗРАСТНЫМ ГРУППАМ В 2018 Г.</vt:lpstr>
      <vt:lpstr>УРОВЕНЬ БЕЗРАБОТИЦЫ НАСЕЛЕНИЯ В ВОЗРАСТЕ 15 ЛЕТ И СТАРШЕ ПО ВОЗРАСТНЫМ ГРУППАМ В 2018 Г.</vt:lpstr>
      <vt:lpstr>РАБОЧАЯ СИЛА, ЗАНЯТЫЕ И БЕЗРАБОТНЫЕ  В СЕЛЬСКОМ ХОЗЯЙСТВЕ</vt:lpstr>
      <vt:lpstr>ЗАНЯТОЕ НАСЕЛЕНИЕ В ВОЗРАСТЕ 15 ЛЕТ И СТАРШЕ  ПО МЕСТУ ОСНОВНОЙ РАБОТЫ В 2018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Флоря Елена Васильевна</dc:creator>
  <cp:lastModifiedBy>APKpressa@outlook.com</cp:lastModifiedBy>
  <cp:revision>41</cp:revision>
  <cp:lastPrinted>2019-11-26T12:47:01Z</cp:lastPrinted>
  <dcterms:created xsi:type="dcterms:W3CDTF">2019-11-22T12:37:41Z</dcterms:created>
  <dcterms:modified xsi:type="dcterms:W3CDTF">2019-12-06T09:42:57Z</dcterms:modified>
</cp:coreProperties>
</file>